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456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BDEA2-CF42-47C7-BCE0-0FC8439F1767}" type="datetimeFigureOut">
              <a:rPr lang="hu-HU" smtClean="0"/>
              <a:t>2026. 05. 19.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4237B-2595-448A-8C04-F2AF71DAD2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2735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86B6C48-E446-4C94-8E14-6AA8FC1BDD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81A497E-7862-4D09-A35A-41ADC18407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45B45B8-2B43-4BA2-99E0-0B3614AD2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5077-AF5C-4B68-84D9-77A2A93549F2}" type="datetimeFigureOut">
              <a:rPr lang="hu-HU" smtClean="0"/>
              <a:t>2026. 05. 19.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7F94130-E89E-4DCB-B654-61BCD804A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B24FD6A-6EDE-4296-83E3-5C1F77D46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8EE0-0433-4A0E-8F40-1FF465D68E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67559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8665BCA-410D-4AD8-8767-100C96BB4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753F7AF-B4BD-48CC-A154-70A81AF32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92F52F3-0EE3-455A-9B2B-1744FCB21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5077-AF5C-4B68-84D9-77A2A93549F2}" type="datetimeFigureOut">
              <a:rPr lang="hu-HU" smtClean="0"/>
              <a:t>2026. 05. 19.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8A43598-ED3A-4279-984E-EA7F86915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A3657A4-EC7A-401E-9A7D-2004CE6E5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8EE0-0433-4A0E-8F40-1FF465D68E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08542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6F9017AF-A295-4F73-B676-AFD15CCB0A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20EF6857-C496-4635-938D-5530EA1A7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4C43CAF-A836-4EC8-88D6-AAAB982D2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5077-AF5C-4B68-84D9-77A2A93549F2}" type="datetimeFigureOut">
              <a:rPr lang="hu-HU" smtClean="0"/>
              <a:t>2026. 05. 19.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2D59D5F-613B-458F-B539-35AE7B830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565B058-194A-48E4-983D-CE98DC667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8EE0-0433-4A0E-8F40-1FF465D68E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0495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61DE720-9CA7-45ED-B636-856210DD0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A150312-24A4-4648-841F-ECA42AF34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3522E13-3203-4D80-83D5-0586AAFC0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5077-AF5C-4B68-84D9-77A2A93549F2}" type="datetimeFigureOut">
              <a:rPr lang="hu-HU" smtClean="0"/>
              <a:t>2026. 05. 19.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E3F10D5-3DDF-44C8-9958-EB1BC9A6A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2339FA3-F9E0-4518-91FE-917D9193E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8EE0-0433-4A0E-8F40-1FF465D68E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3662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91D701-B031-416F-B783-856F69D33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C739372-5120-4E5C-8ACD-94B01A4D9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8AEE79B-A9CD-4FED-86E6-CC3BD3EE5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5077-AF5C-4B68-84D9-77A2A93549F2}" type="datetimeFigureOut">
              <a:rPr lang="hu-HU" smtClean="0"/>
              <a:t>2026. 05. 19.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3E148BA-7EE6-43FF-88B5-114927823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A746886-737E-4C77-AE59-7A231E96E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8EE0-0433-4A0E-8F40-1FF465D68E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021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4FF6C51-A706-460F-AB5A-D8ED6BA8D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C9204BF-33C5-431B-8A96-7784C57EA3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1EBDBBD-7F7F-493A-A730-E20409772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CFE8671-A598-45DC-A966-5118F3569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5077-AF5C-4B68-84D9-77A2A93549F2}" type="datetimeFigureOut">
              <a:rPr lang="hu-HU" smtClean="0"/>
              <a:t>2026. 05. 19.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B5D44B6-874E-4165-A16E-DF4BF58B8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9F8081B-CC4A-49E3-AC5B-A1D3741B5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8EE0-0433-4A0E-8F40-1FF465D68E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0791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468B8C9-6CE9-4569-AA2A-18AF1A024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B3D6F89-8962-40C4-86EF-08AFEA97A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D46992E-CE29-43E6-A20D-0A8B2DDB4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67D0F93F-C2D8-4E98-916E-AC07AE8637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325B7E65-D64F-4548-85E2-F01EBB3442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7B6E61F3-B732-4A6D-A2CE-F2B25754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5077-AF5C-4B68-84D9-77A2A93549F2}" type="datetimeFigureOut">
              <a:rPr lang="hu-HU" smtClean="0"/>
              <a:t>2026. 05. 19.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05C75C6F-CD4C-4854-AEF2-585415325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BCE73833-19CC-4A86-8E4A-DB9203B90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8EE0-0433-4A0E-8F40-1FF465D68E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13792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D1119B7-B571-45E1-8FA9-102C6F39E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4A48967B-974E-42AB-9A6E-AE1A5EF6A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5077-AF5C-4B68-84D9-77A2A93549F2}" type="datetimeFigureOut">
              <a:rPr lang="hu-HU" smtClean="0"/>
              <a:t>2026. 05. 19.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2ADC16CD-9176-4B76-BD09-095ABA889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0F6546AD-6BEF-4ED1-8C8A-2091001C3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8EE0-0433-4A0E-8F40-1FF465D68E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7783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36E89584-376D-426E-A5F8-DCA62F079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5077-AF5C-4B68-84D9-77A2A93549F2}" type="datetimeFigureOut">
              <a:rPr lang="hu-HU" smtClean="0"/>
              <a:t>2026. 05. 19.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BC162E5F-AF8B-457D-9D7D-FE565A4B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1F73D62-11BF-4D99-9179-631145786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8EE0-0433-4A0E-8F40-1FF465D68E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7979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539FA42-9140-4FC6-92C7-D8D65A870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41D0253-81D9-4AD1-B352-6B94BE2D7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E2117BA-B5DC-4285-BF8B-476C232BB0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CF0A419-AB44-4A36-9505-CD20A79C0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5077-AF5C-4B68-84D9-77A2A93549F2}" type="datetimeFigureOut">
              <a:rPr lang="hu-HU" smtClean="0"/>
              <a:t>2026. 05. 19.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3996D29-750A-44C8-AF13-2B5175C40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260D80A-E949-4748-BBF8-33455B942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8EE0-0433-4A0E-8F40-1FF465D68E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1804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0C48DF1-A2C6-4128-8FEC-3A2D5F707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39B159F3-6B76-4738-858C-7E7089CBBF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C174C2C-1E1B-4413-9663-EA51512861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E8CCE08-7A9D-4453-A97B-2D5F08B7B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5077-AF5C-4B68-84D9-77A2A93549F2}" type="datetimeFigureOut">
              <a:rPr lang="hu-HU" smtClean="0"/>
              <a:t>2026. 05. 19.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9E269E1-5A9D-46AA-B643-A962A6FD1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16C5308-79CD-46B5-B8DD-B21F6EE02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8EE0-0433-4A0E-8F40-1FF465D68E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6754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DABFF9F2-C542-4C8D-87C3-8F6B0CC86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2F90320-3EBB-4248-BDF5-51A196A38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59A3090-A87B-44CC-9A17-DDE57B7B16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05077-AF5C-4B68-84D9-77A2A93549F2}" type="datetimeFigureOut">
              <a:rPr lang="hu-HU" smtClean="0"/>
              <a:t>2026. 05. 19.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3B53860-D2F2-4D41-82B6-A03B0C4521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4580C09-BBDB-418F-B85E-F2894216F4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C8EE0-0433-4A0E-8F40-1FF465D68E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904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EA94F9-4957-42DA-A425-4D09EA01C3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7667230-C701-4AED-8AE9-7E0574D915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5979587-FE0D-4CCA-B52F-A8C6568E90D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37599" y="-2765145"/>
            <a:ext cx="8916801" cy="12734365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FA215005-8B7E-4698-8440-B71F1104CD47}"/>
              </a:ext>
            </a:extLst>
          </p:cNvPr>
          <p:cNvSpPr txBox="1"/>
          <p:nvPr/>
        </p:nvSpPr>
        <p:spPr>
          <a:xfrm>
            <a:off x="2135839" y="-1200329"/>
            <a:ext cx="7732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200" dirty="0">
                <a:solidFill>
                  <a:schemeClr val="bg1"/>
                </a:solidFill>
                <a:latin typeface="Arial Black" panose="020B0A04020102020204" pitchFamily="34" charset="0"/>
              </a:rPr>
              <a:t>CSOKOPOLY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1D9A2CF-6FD9-4D3A-ACC5-BBDFB7BFE272}"/>
              </a:ext>
            </a:extLst>
          </p:cNvPr>
          <p:cNvSpPr txBox="1"/>
          <p:nvPr/>
        </p:nvSpPr>
        <p:spPr>
          <a:xfrm>
            <a:off x="2525804" y="7567867"/>
            <a:ext cx="73420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chemeClr val="bg1"/>
                </a:solidFill>
                <a:latin typeface="Arial Black" panose="020B0A04020102020204" pitchFamily="34" charset="0"/>
              </a:rPr>
              <a:t>Az Árkádia-per társasjátékos feldolgozása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A2A85B9C-6B4B-4C45-B97A-A2A655CC1206}"/>
              </a:ext>
            </a:extLst>
          </p:cNvPr>
          <p:cNvSpPr txBox="1"/>
          <p:nvPr/>
        </p:nvSpPr>
        <p:spPr>
          <a:xfrm>
            <a:off x="2135839" y="7676653"/>
            <a:ext cx="10058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dirty="0">
                <a:solidFill>
                  <a:schemeClr val="bg1"/>
                </a:solidFill>
                <a:latin typeface="Arial Black" panose="020B0A04020102020204" pitchFamily="34" charset="0"/>
              </a:rPr>
              <a:t>Készítette: 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Csikai Anna Lilla 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Jónás Léna 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Mező Anna Zsófia 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Szakács Tamara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Medgyessy Ferenc Gimnázium, Művészeti Szakgimnázium és Technikum</a:t>
            </a:r>
            <a:endParaRPr lang="hu-H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669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EA94F9-4957-42DA-A425-4D09EA01C3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7667230-C701-4AED-8AE9-7E0574D915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5979587-FE0D-4CCA-B52F-A8C6568E9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37599" y="-2765145"/>
            <a:ext cx="8916801" cy="12734365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FA215005-8B7E-4698-8440-B71F1104CD47}"/>
              </a:ext>
            </a:extLst>
          </p:cNvPr>
          <p:cNvSpPr txBox="1"/>
          <p:nvPr/>
        </p:nvSpPr>
        <p:spPr>
          <a:xfrm>
            <a:off x="2229968" y="-1620312"/>
            <a:ext cx="7732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000" dirty="0">
                <a:solidFill>
                  <a:schemeClr val="bg1"/>
                </a:solidFill>
                <a:latin typeface="Arial Black" panose="020B0A04020102020204" pitchFamily="34" charset="0"/>
              </a:rPr>
              <a:t>CSOKOPOLY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1D9A2CF-6FD9-4D3A-ACC5-BBDFB7BFE272}"/>
              </a:ext>
            </a:extLst>
          </p:cNvPr>
          <p:cNvSpPr txBox="1"/>
          <p:nvPr/>
        </p:nvSpPr>
        <p:spPr>
          <a:xfrm>
            <a:off x="2424951" y="7986946"/>
            <a:ext cx="73420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chemeClr val="bg1"/>
                </a:solidFill>
                <a:latin typeface="Arial Black" panose="020B0A04020102020204" pitchFamily="34" charset="0"/>
              </a:rPr>
              <a:t>Az Árkádia-per társasjátékos feldolgozása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A2A85B9C-6B4B-4C45-B97A-A2A655CC1206}"/>
              </a:ext>
            </a:extLst>
          </p:cNvPr>
          <p:cNvSpPr txBox="1"/>
          <p:nvPr/>
        </p:nvSpPr>
        <p:spPr>
          <a:xfrm>
            <a:off x="2028267" y="8060438"/>
            <a:ext cx="10058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dirty="0">
                <a:solidFill>
                  <a:schemeClr val="bg1"/>
                </a:solidFill>
                <a:latin typeface="Arial Black" panose="020B0A04020102020204" pitchFamily="34" charset="0"/>
              </a:rPr>
              <a:t>Készítette: 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Csikai Anna Lilla 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Jónás Léna 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Mező Anna Zsófia 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Szakács Tamara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Medgyessy Ferenc Gimnázium, Művészeti Szakgimnázium és Technikum</a:t>
            </a:r>
            <a:endParaRPr lang="hu-H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17645D96-3335-43E1-9CA7-513BA6DAF15B}"/>
              </a:ext>
            </a:extLst>
          </p:cNvPr>
          <p:cNvSpPr txBox="1"/>
          <p:nvPr/>
        </p:nvSpPr>
        <p:spPr>
          <a:xfrm>
            <a:off x="173279" y="-2775013"/>
            <a:ext cx="4948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Bemutatkozás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09CC599E-6F57-4C48-87AF-7FFCB6CF6220}"/>
              </a:ext>
            </a:extLst>
          </p:cNvPr>
          <p:cNvSpPr txBox="1"/>
          <p:nvPr/>
        </p:nvSpPr>
        <p:spPr>
          <a:xfrm>
            <a:off x="173279" y="-1786291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Mi inspirált?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4FAD741C-2135-43DD-9359-35B813597CFE}"/>
              </a:ext>
            </a:extLst>
          </p:cNvPr>
          <p:cNvSpPr txBox="1"/>
          <p:nvPr/>
        </p:nvSpPr>
        <p:spPr>
          <a:xfrm>
            <a:off x="159823" y="3821131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Mit tanultunk?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6FE5B2CF-3C61-47EF-9889-1E805B610697}"/>
              </a:ext>
            </a:extLst>
          </p:cNvPr>
          <p:cNvSpPr txBox="1"/>
          <p:nvPr/>
        </p:nvSpPr>
        <p:spPr>
          <a:xfrm>
            <a:off x="579284" y="2907243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Speciális mezők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9A601757-0B5A-42EF-9266-936F2A5F5F5D}"/>
              </a:ext>
            </a:extLst>
          </p:cNvPr>
          <p:cNvSpPr txBox="1"/>
          <p:nvPr/>
        </p:nvSpPr>
        <p:spPr>
          <a:xfrm>
            <a:off x="258635" y="974737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Játéktábla</a:t>
            </a: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7A999D31-45F5-4EEE-89EE-90889B2C6DF3}"/>
              </a:ext>
            </a:extLst>
          </p:cNvPr>
          <p:cNvSpPr txBox="1"/>
          <p:nvPr/>
        </p:nvSpPr>
        <p:spPr>
          <a:xfrm>
            <a:off x="204873" y="-25213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Hogyan készült?</a:t>
            </a: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56323CB1-E08C-450C-8089-8FE160A49FAF}"/>
              </a:ext>
            </a:extLst>
          </p:cNvPr>
          <p:cNvSpPr txBox="1"/>
          <p:nvPr/>
        </p:nvSpPr>
        <p:spPr>
          <a:xfrm>
            <a:off x="173279" y="-898548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Ötletünk célja</a:t>
            </a: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D965F9D3-07DE-4BDE-9BC7-F4285055FF88}"/>
              </a:ext>
            </a:extLst>
          </p:cNvPr>
          <p:cNvSpPr txBox="1"/>
          <p:nvPr/>
        </p:nvSpPr>
        <p:spPr>
          <a:xfrm>
            <a:off x="269838" y="1958169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J</a:t>
            </a:r>
            <a:r>
              <a:rPr kumimoji="0" lang="hu-HU" sz="4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átékszabály</a:t>
            </a: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" name="Háromszög 8">
            <a:extLst>
              <a:ext uri="{FF2B5EF4-FFF2-40B4-BE49-F238E27FC236}">
                <a16:creationId xmlns:a16="http://schemas.microsoft.com/office/drawing/2014/main" id="{2A5539A5-DF60-4B98-A2C4-232ADC4684D5}"/>
              </a:ext>
            </a:extLst>
          </p:cNvPr>
          <p:cNvSpPr/>
          <p:nvPr/>
        </p:nvSpPr>
        <p:spPr>
          <a:xfrm rot="5400000">
            <a:off x="177937" y="3064886"/>
            <a:ext cx="526914" cy="456958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F44EF968-B2F3-4B81-8D9D-1B9D84BFF318}"/>
              </a:ext>
            </a:extLst>
          </p:cNvPr>
          <p:cNvSpPr txBox="1"/>
          <p:nvPr/>
        </p:nvSpPr>
        <p:spPr>
          <a:xfrm>
            <a:off x="6671114" y="1168370"/>
            <a:ext cx="5390169" cy="671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257F520D-D2F9-4684-BC6D-BFA470B37D2C}"/>
              </a:ext>
            </a:extLst>
          </p:cNvPr>
          <p:cNvSpPr txBox="1"/>
          <p:nvPr/>
        </p:nvSpPr>
        <p:spPr>
          <a:xfrm>
            <a:off x="6361755" y="318340"/>
            <a:ext cx="5335373" cy="588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60661D84-20AE-469A-8B4C-F84EB2CF21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05" t="61318" r="1412" b="27662"/>
          <a:stretch/>
        </p:blipFill>
        <p:spPr>
          <a:xfrm rot="16200000">
            <a:off x="6833106" y="306718"/>
            <a:ext cx="1440443" cy="1576416"/>
          </a:xfrm>
          <a:prstGeom prst="rect">
            <a:avLst/>
          </a:prstGeom>
        </p:spPr>
      </p:pic>
      <p:pic>
        <p:nvPicPr>
          <p:cNvPr id="21" name="Kép 20">
            <a:extLst>
              <a:ext uri="{FF2B5EF4-FFF2-40B4-BE49-F238E27FC236}">
                <a16:creationId xmlns:a16="http://schemas.microsoft.com/office/drawing/2014/main" id="{9F60D29D-2D84-4614-949F-23756CE778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29" t="37971" r="2905" b="52234"/>
          <a:stretch/>
        </p:blipFill>
        <p:spPr>
          <a:xfrm rot="16200000">
            <a:off x="6813086" y="2623330"/>
            <a:ext cx="1484402" cy="1576415"/>
          </a:xfrm>
          <a:prstGeom prst="rect">
            <a:avLst/>
          </a:prstGeom>
        </p:spPr>
      </p:pic>
      <p:pic>
        <p:nvPicPr>
          <p:cNvPr id="24" name="Kép 23">
            <a:extLst>
              <a:ext uri="{FF2B5EF4-FFF2-40B4-BE49-F238E27FC236}">
                <a16:creationId xmlns:a16="http://schemas.microsoft.com/office/drawing/2014/main" id="{96D66C9D-8AD4-4EBC-B154-24C11EEABB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77" t="26831" r="24869" b="61052"/>
          <a:stretch/>
        </p:blipFill>
        <p:spPr>
          <a:xfrm rot="16200000">
            <a:off x="6986642" y="4842173"/>
            <a:ext cx="1210212" cy="1592030"/>
          </a:xfrm>
          <a:prstGeom prst="rect">
            <a:avLst/>
          </a:prstGeom>
        </p:spPr>
      </p:pic>
      <p:sp>
        <p:nvSpPr>
          <p:cNvPr id="27" name="Szövegdoboz 26">
            <a:extLst>
              <a:ext uri="{FF2B5EF4-FFF2-40B4-BE49-F238E27FC236}">
                <a16:creationId xmlns:a16="http://schemas.microsoft.com/office/drawing/2014/main" id="{0936B6F7-554A-4D71-9478-6A010E07278A}"/>
              </a:ext>
            </a:extLst>
          </p:cNvPr>
          <p:cNvSpPr txBox="1"/>
          <p:nvPr/>
        </p:nvSpPr>
        <p:spPr>
          <a:xfrm>
            <a:off x="8900502" y="202374"/>
            <a:ext cx="293073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>
                <a:solidFill>
                  <a:schemeClr val="bg1"/>
                </a:solidFill>
                <a:latin typeface="Arial Black" panose="020B0A04020102020204" pitchFamily="34" charset="0"/>
              </a:rPr>
              <a:t>Címer-</a:t>
            </a:r>
          </a:p>
          <a:p>
            <a:pPr algn="ctr"/>
            <a:r>
              <a:rPr lang="hu-HU" sz="2200" dirty="0">
                <a:solidFill>
                  <a:schemeClr val="bg1"/>
                </a:solidFill>
                <a:latin typeface="Arial Black" panose="020B0A04020102020204" pitchFamily="34" charset="0"/>
              </a:rPr>
              <a:t>Megvédted Csokonai becsületét. Lépj előre két mezőt! </a:t>
            </a:r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3292B85C-70E4-491C-A7B3-6F32D2F580F2}"/>
              </a:ext>
            </a:extLst>
          </p:cNvPr>
          <p:cNvSpPr txBox="1"/>
          <p:nvPr/>
        </p:nvSpPr>
        <p:spPr>
          <a:xfrm>
            <a:off x="9029441" y="2559795"/>
            <a:ext cx="279052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>
                <a:solidFill>
                  <a:schemeClr val="bg1"/>
                </a:solidFill>
                <a:latin typeface="Arial Black" panose="020B0A04020102020204" pitchFamily="34" charset="0"/>
              </a:rPr>
              <a:t>Tekercs-</a:t>
            </a:r>
          </a:p>
          <a:p>
            <a:pPr algn="ctr"/>
            <a:r>
              <a:rPr lang="hu-HU" sz="2200" dirty="0">
                <a:solidFill>
                  <a:schemeClr val="bg1"/>
                </a:solidFill>
                <a:latin typeface="Arial Black" panose="020B0A04020102020204" pitchFamily="34" charset="0"/>
              </a:rPr>
              <a:t>Irodalmi vita robbant ki. Húzz még egy kérdéskártyát!</a:t>
            </a:r>
          </a:p>
        </p:txBody>
      </p: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7A5A2508-037E-49A8-9017-ECFC0DFBD515}"/>
              </a:ext>
            </a:extLst>
          </p:cNvPr>
          <p:cNvSpPr txBox="1"/>
          <p:nvPr/>
        </p:nvSpPr>
        <p:spPr>
          <a:xfrm>
            <a:off x="9103081" y="4945295"/>
            <a:ext cx="2796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>
                <a:solidFill>
                  <a:schemeClr val="bg1"/>
                </a:solidFill>
                <a:latin typeface="Arial Black" panose="020B0A04020102020204" pitchFamily="34" charset="0"/>
              </a:rPr>
              <a:t>Zászló-</a:t>
            </a:r>
          </a:p>
          <a:p>
            <a:pPr algn="ctr"/>
            <a:r>
              <a:rPr lang="hu-HU" sz="2200" dirty="0">
                <a:solidFill>
                  <a:schemeClr val="bg1"/>
                </a:solidFill>
                <a:latin typeface="Arial Black" panose="020B0A04020102020204" pitchFamily="34" charset="0"/>
              </a:rPr>
              <a:t>Szövetségeseket szereztél. Dobj újra!</a:t>
            </a:r>
          </a:p>
        </p:txBody>
      </p:sp>
    </p:spTree>
    <p:extLst>
      <p:ext uri="{BB962C8B-B14F-4D97-AF65-F5344CB8AC3E}">
        <p14:creationId xmlns:p14="http://schemas.microsoft.com/office/powerpoint/2010/main" val="6820595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EA94F9-4957-42DA-A425-4D09EA01C3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7667230-C701-4AED-8AE9-7E0574D915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5979587-FE0D-4CCA-B52F-A8C6568E9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37599" y="-2765145"/>
            <a:ext cx="8916801" cy="12734365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FA215005-8B7E-4698-8440-B71F1104CD47}"/>
              </a:ext>
            </a:extLst>
          </p:cNvPr>
          <p:cNvSpPr txBox="1"/>
          <p:nvPr/>
        </p:nvSpPr>
        <p:spPr>
          <a:xfrm>
            <a:off x="2229968" y="-1620312"/>
            <a:ext cx="7732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000" dirty="0">
                <a:solidFill>
                  <a:schemeClr val="bg1"/>
                </a:solidFill>
                <a:latin typeface="Arial Black" panose="020B0A04020102020204" pitchFamily="34" charset="0"/>
              </a:rPr>
              <a:t>CSOKOPOLY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1D9A2CF-6FD9-4D3A-ACC5-BBDFB7BFE272}"/>
              </a:ext>
            </a:extLst>
          </p:cNvPr>
          <p:cNvSpPr txBox="1"/>
          <p:nvPr/>
        </p:nvSpPr>
        <p:spPr>
          <a:xfrm>
            <a:off x="2424951" y="7986946"/>
            <a:ext cx="73420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chemeClr val="bg1"/>
                </a:solidFill>
                <a:latin typeface="Arial Black" panose="020B0A04020102020204" pitchFamily="34" charset="0"/>
              </a:rPr>
              <a:t>Az Árkádia-per társasjátékos feldolgozása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A2A85B9C-6B4B-4C45-B97A-A2A655CC1206}"/>
              </a:ext>
            </a:extLst>
          </p:cNvPr>
          <p:cNvSpPr txBox="1"/>
          <p:nvPr/>
        </p:nvSpPr>
        <p:spPr>
          <a:xfrm>
            <a:off x="2028267" y="8060438"/>
            <a:ext cx="10058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dirty="0">
                <a:solidFill>
                  <a:schemeClr val="bg1"/>
                </a:solidFill>
                <a:latin typeface="Arial Black" panose="020B0A04020102020204" pitchFamily="34" charset="0"/>
              </a:rPr>
              <a:t>Készítette: 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Csikai Anna Lilla 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Jónás Léna 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Mező Anna Zsófia 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Szakács Tamara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Medgyessy Ferenc Gimnázium, Művészeti Szakgimnázium és Technikum</a:t>
            </a:r>
            <a:endParaRPr lang="hu-H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17645D96-3335-43E1-9CA7-513BA6DAF15B}"/>
              </a:ext>
            </a:extLst>
          </p:cNvPr>
          <p:cNvSpPr txBox="1"/>
          <p:nvPr/>
        </p:nvSpPr>
        <p:spPr>
          <a:xfrm>
            <a:off x="173279" y="-2775013"/>
            <a:ext cx="4948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Bemutatkozás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09CC599E-6F57-4C48-87AF-7FFCB6CF6220}"/>
              </a:ext>
            </a:extLst>
          </p:cNvPr>
          <p:cNvSpPr txBox="1"/>
          <p:nvPr/>
        </p:nvSpPr>
        <p:spPr>
          <a:xfrm>
            <a:off x="173279" y="-1786291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Mi inspirált?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4FAD741C-2135-43DD-9359-35B813597CFE}"/>
              </a:ext>
            </a:extLst>
          </p:cNvPr>
          <p:cNvSpPr txBox="1"/>
          <p:nvPr/>
        </p:nvSpPr>
        <p:spPr>
          <a:xfrm>
            <a:off x="159823" y="3821131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Mit tanultunk?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6FE5B2CF-3C61-47EF-9889-1E805B610697}"/>
              </a:ext>
            </a:extLst>
          </p:cNvPr>
          <p:cNvSpPr txBox="1"/>
          <p:nvPr/>
        </p:nvSpPr>
        <p:spPr>
          <a:xfrm>
            <a:off x="579284" y="2907243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Speciális mezők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9A601757-0B5A-42EF-9266-936F2A5F5F5D}"/>
              </a:ext>
            </a:extLst>
          </p:cNvPr>
          <p:cNvSpPr txBox="1"/>
          <p:nvPr/>
        </p:nvSpPr>
        <p:spPr>
          <a:xfrm>
            <a:off x="258635" y="974737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Játéktábla</a:t>
            </a: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7A999D31-45F5-4EEE-89EE-90889B2C6DF3}"/>
              </a:ext>
            </a:extLst>
          </p:cNvPr>
          <p:cNvSpPr txBox="1"/>
          <p:nvPr/>
        </p:nvSpPr>
        <p:spPr>
          <a:xfrm>
            <a:off x="204873" y="-25213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Hogyan készült?</a:t>
            </a: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56323CB1-E08C-450C-8089-8FE160A49FAF}"/>
              </a:ext>
            </a:extLst>
          </p:cNvPr>
          <p:cNvSpPr txBox="1"/>
          <p:nvPr/>
        </p:nvSpPr>
        <p:spPr>
          <a:xfrm>
            <a:off x="173279" y="-898548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Ötletünk célja</a:t>
            </a: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D965F9D3-07DE-4BDE-9BC7-F4285055FF88}"/>
              </a:ext>
            </a:extLst>
          </p:cNvPr>
          <p:cNvSpPr txBox="1"/>
          <p:nvPr/>
        </p:nvSpPr>
        <p:spPr>
          <a:xfrm>
            <a:off x="269838" y="1958169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J</a:t>
            </a:r>
            <a:r>
              <a:rPr kumimoji="0" lang="hu-HU" sz="4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átékszabály</a:t>
            </a: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" name="Háromszög 8">
            <a:extLst>
              <a:ext uri="{FF2B5EF4-FFF2-40B4-BE49-F238E27FC236}">
                <a16:creationId xmlns:a16="http://schemas.microsoft.com/office/drawing/2014/main" id="{2A5539A5-DF60-4B98-A2C4-232ADC4684D5}"/>
              </a:ext>
            </a:extLst>
          </p:cNvPr>
          <p:cNvSpPr/>
          <p:nvPr/>
        </p:nvSpPr>
        <p:spPr>
          <a:xfrm rot="5400000">
            <a:off x="177937" y="3064886"/>
            <a:ext cx="526914" cy="456958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9" name="Kép 18">
            <a:extLst>
              <a:ext uri="{FF2B5EF4-FFF2-40B4-BE49-F238E27FC236}">
                <a16:creationId xmlns:a16="http://schemas.microsoft.com/office/drawing/2014/main" id="{8D56DF21-3683-481C-8486-B8B256AE1A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6" t="31051" r="54294" b="62324"/>
          <a:stretch/>
        </p:blipFill>
        <p:spPr>
          <a:xfrm rot="16200000">
            <a:off x="6474801" y="779066"/>
            <a:ext cx="1966838" cy="1145237"/>
          </a:xfrm>
          <a:prstGeom prst="rect">
            <a:avLst/>
          </a:prstGeom>
        </p:spPr>
      </p:pic>
      <p:pic>
        <p:nvPicPr>
          <p:cNvPr id="25" name="Kép 24">
            <a:extLst>
              <a:ext uri="{FF2B5EF4-FFF2-40B4-BE49-F238E27FC236}">
                <a16:creationId xmlns:a16="http://schemas.microsoft.com/office/drawing/2014/main" id="{235553BD-CBD7-4469-BCBB-0992927A63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48" t="47477" r="25974" b="40477"/>
          <a:stretch/>
        </p:blipFill>
        <p:spPr>
          <a:xfrm rot="16200000">
            <a:off x="6919661" y="2804648"/>
            <a:ext cx="1287860" cy="1643896"/>
          </a:xfrm>
          <a:prstGeom prst="rect">
            <a:avLst/>
          </a:prstGeom>
        </p:spPr>
      </p:pic>
      <p:pic>
        <p:nvPicPr>
          <p:cNvPr id="30" name="Kép 29">
            <a:extLst>
              <a:ext uri="{FF2B5EF4-FFF2-40B4-BE49-F238E27FC236}">
                <a16:creationId xmlns:a16="http://schemas.microsoft.com/office/drawing/2014/main" id="{03A59CB8-096B-422B-B308-0EFDC60271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26" t="86614" r="40852" b="4624"/>
          <a:stretch/>
        </p:blipFill>
        <p:spPr>
          <a:xfrm rot="16200000">
            <a:off x="6788054" y="5087662"/>
            <a:ext cx="1551073" cy="1502187"/>
          </a:xfrm>
          <a:prstGeom prst="rect">
            <a:avLst/>
          </a:prstGeom>
        </p:spPr>
      </p:pic>
      <p:sp>
        <p:nvSpPr>
          <p:cNvPr id="31" name="Szövegdoboz 30">
            <a:extLst>
              <a:ext uri="{FF2B5EF4-FFF2-40B4-BE49-F238E27FC236}">
                <a16:creationId xmlns:a16="http://schemas.microsoft.com/office/drawing/2014/main" id="{7D296569-6D04-4963-A493-310A469AF147}"/>
              </a:ext>
            </a:extLst>
          </p:cNvPr>
          <p:cNvSpPr txBox="1"/>
          <p:nvPr/>
        </p:nvSpPr>
        <p:spPr>
          <a:xfrm>
            <a:off x="8944538" y="550000"/>
            <a:ext cx="265697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>
                <a:solidFill>
                  <a:schemeClr val="bg1"/>
                </a:solidFill>
                <a:latin typeface="Arial Black" panose="020B0A04020102020204" pitchFamily="34" charset="0"/>
              </a:rPr>
              <a:t>Tintás toll-</a:t>
            </a:r>
          </a:p>
          <a:p>
            <a:pPr algn="ctr"/>
            <a:r>
              <a:rPr lang="hu-HU" sz="2200" dirty="0">
                <a:solidFill>
                  <a:schemeClr val="bg1"/>
                </a:solidFill>
                <a:latin typeface="Arial Black" panose="020B0A04020102020204" pitchFamily="34" charset="0"/>
              </a:rPr>
              <a:t>Elrontottad a kéziratot. Lépj vissza egy mezőt!</a:t>
            </a:r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E84053AE-9E8C-4B50-88DA-4309D61E84E4}"/>
              </a:ext>
            </a:extLst>
          </p:cNvPr>
          <p:cNvSpPr txBox="1"/>
          <p:nvPr/>
        </p:nvSpPr>
        <p:spPr>
          <a:xfrm>
            <a:off x="9130553" y="2503088"/>
            <a:ext cx="23915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>
                <a:solidFill>
                  <a:schemeClr val="bg1"/>
                </a:solidFill>
                <a:latin typeface="Arial Black" panose="020B0A04020102020204" pitchFamily="34" charset="0"/>
              </a:rPr>
              <a:t>Könyv-</a:t>
            </a:r>
          </a:p>
          <a:p>
            <a:pPr algn="ctr"/>
            <a:r>
              <a:rPr lang="hu-HU" sz="2200" dirty="0">
                <a:solidFill>
                  <a:schemeClr val="bg1"/>
                </a:solidFill>
                <a:latin typeface="Arial Black" panose="020B0A04020102020204" pitchFamily="34" charset="0"/>
              </a:rPr>
              <a:t>Olvasott vagy a témában. Nem maradsz ki rossz válasz esetén.</a:t>
            </a: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56AFC77E-C856-4468-991E-C1440A70C293}"/>
              </a:ext>
            </a:extLst>
          </p:cNvPr>
          <p:cNvSpPr txBox="1"/>
          <p:nvPr/>
        </p:nvSpPr>
        <p:spPr>
          <a:xfrm>
            <a:off x="9199558" y="5045521"/>
            <a:ext cx="22535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>
                <a:solidFill>
                  <a:schemeClr val="bg1"/>
                </a:solidFill>
                <a:latin typeface="Arial Black" panose="020B0A04020102020204" pitchFamily="34" charset="0"/>
              </a:rPr>
              <a:t>Oklevél-</a:t>
            </a:r>
          </a:p>
          <a:p>
            <a:pPr algn="ctr"/>
            <a:r>
              <a:rPr lang="hu-HU" sz="2200" dirty="0">
                <a:solidFill>
                  <a:schemeClr val="bg1"/>
                </a:solidFill>
                <a:latin typeface="Arial Black" panose="020B0A04020102020204" pitchFamily="34" charset="0"/>
              </a:rPr>
              <a:t>Megnyerted a vitát. Dobj újra!</a:t>
            </a:r>
          </a:p>
        </p:txBody>
      </p:sp>
    </p:spTree>
    <p:extLst>
      <p:ext uri="{BB962C8B-B14F-4D97-AF65-F5344CB8AC3E}">
        <p14:creationId xmlns:p14="http://schemas.microsoft.com/office/powerpoint/2010/main" val="1182404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EA94F9-4957-42DA-A425-4D09EA01C3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7667230-C701-4AED-8AE9-7E0574D915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5979587-FE0D-4CCA-B52F-A8C6568E9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37599" y="-2765145"/>
            <a:ext cx="8916801" cy="12734365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FA215005-8B7E-4698-8440-B71F1104CD47}"/>
              </a:ext>
            </a:extLst>
          </p:cNvPr>
          <p:cNvSpPr txBox="1"/>
          <p:nvPr/>
        </p:nvSpPr>
        <p:spPr>
          <a:xfrm>
            <a:off x="2229968" y="-1620312"/>
            <a:ext cx="7732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000" dirty="0">
                <a:solidFill>
                  <a:schemeClr val="bg1"/>
                </a:solidFill>
                <a:latin typeface="Arial Black" panose="020B0A04020102020204" pitchFamily="34" charset="0"/>
              </a:rPr>
              <a:t>CSOKOPOLY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1D9A2CF-6FD9-4D3A-ACC5-BBDFB7BFE272}"/>
              </a:ext>
            </a:extLst>
          </p:cNvPr>
          <p:cNvSpPr txBox="1"/>
          <p:nvPr/>
        </p:nvSpPr>
        <p:spPr>
          <a:xfrm>
            <a:off x="2424951" y="7986946"/>
            <a:ext cx="73420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chemeClr val="bg1"/>
                </a:solidFill>
                <a:latin typeface="Arial Black" panose="020B0A04020102020204" pitchFamily="34" charset="0"/>
              </a:rPr>
              <a:t>Az Árkádia-per társasjátékos feldolgozása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A2A85B9C-6B4B-4C45-B97A-A2A655CC1206}"/>
              </a:ext>
            </a:extLst>
          </p:cNvPr>
          <p:cNvSpPr txBox="1"/>
          <p:nvPr/>
        </p:nvSpPr>
        <p:spPr>
          <a:xfrm>
            <a:off x="2028267" y="8060438"/>
            <a:ext cx="10058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dirty="0">
                <a:solidFill>
                  <a:schemeClr val="bg1"/>
                </a:solidFill>
                <a:latin typeface="Arial Black" panose="020B0A04020102020204" pitchFamily="34" charset="0"/>
              </a:rPr>
              <a:t>Készítette: 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Csikai Anna Lilla 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Jónás Léna 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Mező Anna Zsófia 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Szakács Tamara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Medgyessy Ferenc Gimnázium, Művészeti Szakgimnázium és Technikum</a:t>
            </a:r>
            <a:endParaRPr lang="hu-H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17645D96-3335-43E1-9CA7-513BA6DAF15B}"/>
              </a:ext>
            </a:extLst>
          </p:cNvPr>
          <p:cNvSpPr txBox="1"/>
          <p:nvPr/>
        </p:nvSpPr>
        <p:spPr>
          <a:xfrm>
            <a:off x="173279" y="-2775013"/>
            <a:ext cx="4948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Bemutatkozás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09CC599E-6F57-4C48-87AF-7FFCB6CF6220}"/>
              </a:ext>
            </a:extLst>
          </p:cNvPr>
          <p:cNvSpPr txBox="1"/>
          <p:nvPr/>
        </p:nvSpPr>
        <p:spPr>
          <a:xfrm>
            <a:off x="173279" y="-1786291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Mi inspirált?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4FAD741C-2135-43DD-9359-35B813597CFE}"/>
              </a:ext>
            </a:extLst>
          </p:cNvPr>
          <p:cNvSpPr txBox="1"/>
          <p:nvPr/>
        </p:nvSpPr>
        <p:spPr>
          <a:xfrm>
            <a:off x="159823" y="3821131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Mit tanultunk?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6FE5B2CF-3C61-47EF-9889-1E805B610697}"/>
              </a:ext>
            </a:extLst>
          </p:cNvPr>
          <p:cNvSpPr txBox="1"/>
          <p:nvPr/>
        </p:nvSpPr>
        <p:spPr>
          <a:xfrm>
            <a:off x="579284" y="2907243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Speciális mezők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9A601757-0B5A-42EF-9266-936F2A5F5F5D}"/>
              </a:ext>
            </a:extLst>
          </p:cNvPr>
          <p:cNvSpPr txBox="1"/>
          <p:nvPr/>
        </p:nvSpPr>
        <p:spPr>
          <a:xfrm>
            <a:off x="258635" y="974737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Játéktábla</a:t>
            </a: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7A999D31-45F5-4EEE-89EE-90889B2C6DF3}"/>
              </a:ext>
            </a:extLst>
          </p:cNvPr>
          <p:cNvSpPr txBox="1"/>
          <p:nvPr/>
        </p:nvSpPr>
        <p:spPr>
          <a:xfrm>
            <a:off x="204873" y="-25213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Hogyan készült?</a:t>
            </a: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56323CB1-E08C-450C-8089-8FE160A49FAF}"/>
              </a:ext>
            </a:extLst>
          </p:cNvPr>
          <p:cNvSpPr txBox="1"/>
          <p:nvPr/>
        </p:nvSpPr>
        <p:spPr>
          <a:xfrm>
            <a:off x="173279" y="-898548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Ötletünk célja</a:t>
            </a: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D965F9D3-07DE-4BDE-9BC7-F4285055FF88}"/>
              </a:ext>
            </a:extLst>
          </p:cNvPr>
          <p:cNvSpPr txBox="1"/>
          <p:nvPr/>
        </p:nvSpPr>
        <p:spPr>
          <a:xfrm>
            <a:off x="269838" y="1958169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J</a:t>
            </a:r>
            <a:r>
              <a:rPr kumimoji="0" lang="hu-HU" sz="4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átékszabály</a:t>
            </a: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" name="Háromszög 8">
            <a:extLst>
              <a:ext uri="{FF2B5EF4-FFF2-40B4-BE49-F238E27FC236}">
                <a16:creationId xmlns:a16="http://schemas.microsoft.com/office/drawing/2014/main" id="{2A5539A5-DF60-4B98-A2C4-232ADC4684D5}"/>
              </a:ext>
            </a:extLst>
          </p:cNvPr>
          <p:cNvSpPr/>
          <p:nvPr/>
        </p:nvSpPr>
        <p:spPr>
          <a:xfrm rot="5400000">
            <a:off x="177937" y="3064886"/>
            <a:ext cx="526914" cy="456958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E075656E-492E-4FEF-A284-AEF02297BC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1" t="53333" r="76978" b="36124"/>
          <a:stretch/>
        </p:blipFill>
        <p:spPr>
          <a:xfrm rot="16200000">
            <a:off x="6597196" y="248694"/>
            <a:ext cx="1535236" cy="2116613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3D63910C-C07E-4512-BF10-8313BCB624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5" t="16810" r="73335" b="68896"/>
          <a:stretch/>
        </p:blipFill>
        <p:spPr>
          <a:xfrm rot="16200000">
            <a:off x="6641047" y="2332684"/>
            <a:ext cx="1346623" cy="1983800"/>
          </a:xfrm>
          <a:prstGeom prst="rect">
            <a:avLst/>
          </a:prstGeom>
        </p:spPr>
      </p:pic>
      <p:pic>
        <p:nvPicPr>
          <p:cNvPr id="23" name="Kép 22">
            <a:extLst>
              <a:ext uri="{FF2B5EF4-FFF2-40B4-BE49-F238E27FC236}">
                <a16:creationId xmlns:a16="http://schemas.microsoft.com/office/drawing/2014/main" id="{58F5D0FB-EB39-45C6-AA18-5E287EC2C2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2" t="1930" r="68015" b="89845"/>
          <a:stretch/>
        </p:blipFill>
        <p:spPr>
          <a:xfrm rot="16200000">
            <a:off x="6514612" y="4673120"/>
            <a:ext cx="1576400" cy="1367220"/>
          </a:xfrm>
          <a:prstGeom prst="rect">
            <a:avLst/>
          </a:prstGeom>
        </p:spPr>
      </p:pic>
      <p:sp>
        <p:nvSpPr>
          <p:cNvPr id="24" name="Szövegdoboz 23">
            <a:extLst>
              <a:ext uri="{FF2B5EF4-FFF2-40B4-BE49-F238E27FC236}">
                <a16:creationId xmlns:a16="http://schemas.microsoft.com/office/drawing/2014/main" id="{0E60F083-31A9-46C3-A003-A69F41029255}"/>
              </a:ext>
            </a:extLst>
          </p:cNvPr>
          <p:cNvSpPr txBox="1"/>
          <p:nvPr/>
        </p:nvSpPr>
        <p:spPr>
          <a:xfrm>
            <a:off x="9021914" y="490397"/>
            <a:ext cx="23397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>
                <a:solidFill>
                  <a:schemeClr val="bg1"/>
                </a:solidFill>
                <a:latin typeface="Arial Black" panose="020B0A04020102020204" pitchFamily="34" charset="0"/>
              </a:rPr>
              <a:t>Levél-</a:t>
            </a:r>
          </a:p>
          <a:p>
            <a:pPr algn="ctr"/>
            <a:r>
              <a:rPr lang="hu-HU" sz="2200" dirty="0">
                <a:solidFill>
                  <a:schemeClr val="bg1"/>
                </a:solidFill>
                <a:latin typeface="Arial Black" panose="020B0A04020102020204" pitchFamily="34" charset="0"/>
              </a:rPr>
              <a:t>Elveszett a leveled.  Lépj vissza két mezőt!</a:t>
            </a:r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51EDC3FA-E99C-4EAD-80F5-278E08E1E20E}"/>
              </a:ext>
            </a:extLst>
          </p:cNvPr>
          <p:cNvSpPr txBox="1"/>
          <p:nvPr/>
        </p:nvSpPr>
        <p:spPr>
          <a:xfrm>
            <a:off x="8200607" y="2441186"/>
            <a:ext cx="412389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>
                <a:solidFill>
                  <a:schemeClr val="bg1"/>
                </a:solidFill>
                <a:latin typeface="Arial Black" panose="020B0A04020102020204" pitchFamily="34" charset="0"/>
              </a:rPr>
              <a:t>Mérleg-</a:t>
            </a:r>
          </a:p>
          <a:p>
            <a:pPr algn="ctr"/>
            <a:r>
              <a:rPr lang="hu-HU" sz="2200" dirty="0">
                <a:solidFill>
                  <a:schemeClr val="bg1"/>
                </a:solidFill>
                <a:latin typeface="Arial Black" panose="020B0A04020102020204" pitchFamily="34" charset="0"/>
              </a:rPr>
              <a:t>Az ítélet ellened szól. Ha rossz választ adsz a következő kérdésre, kimaradsz két körből.</a:t>
            </a:r>
          </a:p>
        </p:txBody>
      </p:sp>
      <p:sp>
        <p:nvSpPr>
          <p:cNvPr id="27" name="Szövegdoboz 26">
            <a:extLst>
              <a:ext uri="{FF2B5EF4-FFF2-40B4-BE49-F238E27FC236}">
                <a16:creationId xmlns:a16="http://schemas.microsoft.com/office/drawing/2014/main" id="{84E2E36A-8192-4EF9-848C-59E675BF4E40}"/>
              </a:ext>
            </a:extLst>
          </p:cNvPr>
          <p:cNvSpPr txBox="1"/>
          <p:nvPr/>
        </p:nvSpPr>
        <p:spPr>
          <a:xfrm>
            <a:off x="8724067" y="4592857"/>
            <a:ext cx="29354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>
                <a:solidFill>
                  <a:schemeClr val="bg1"/>
                </a:solidFill>
                <a:latin typeface="Arial Black" panose="020B0A04020102020204" pitchFamily="34" charset="0"/>
              </a:rPr>
              <a:t>Sírkő-</a:t>
            </a:r>
          </a:p>
          <a:p>
            <a:pPr algn="ctr"/>
            <a:r>
              <a:rPr lang="hu-HU" sz="2200" dirty="0">
                <a:solidFill>
                  <a:schemeClr val="bg1"/>
                </a:solidFill>
                <a:latin typeface="Arial Black" panose="020B0A04020102020204" pitchFamily="34" charset="0"/>
              </a:rPr>
              <a:t>Megemlékeztél Csokonairól. Lépj előre egy mezőt!</a:t>
            </a:r>
          </a:p>
        </p:txBody>
      </p:sp>
    </p:spTree>
    <p:extLst>
      <p:ext uri="{BB962C8B-B14F-4D97-AF65-F5344CB8AC3E}">
        <p14:creationId xmlns:p14="http://schemas.microsoft.com/office/powerpoint/2010/main" val="1684393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EA94F9-4957-42DA-A425-4D09EA01C3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7667230-C701-4AED-8AE9-7E0574D915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5979587-FE0D-4CCA-B52F-A8C6568E9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37599" y="-2765145"/>
            <a:ext cx="8916801" cy="12734365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FA215005-8B7E-4698-8440-B71F1104CD47}"/>
              </a:ext>
            </a:extLst>
          </p:cNvPr>
          <p:cNvSpPr txBox="1"/>
          <p:nvPr/>
        </p:nvSpPr>
        <p:spPr>
          <a:xfrm>
            <a:off x="2229968" y="-1620312"/>
            <a:ext cx="7732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000" dirty="0">
                <a:solidFill>
                  <a:schemeClr val="bg1"/>
                </a:solidFill>
                <a:latin typeface="Arial Black" panose="020B0A04020102020204" pitchFamily="34" charset="0"/>
              </a:rPr>
              <a:t>CSOKOPOLY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1D9A2CF-6FD9-4D3A-ACC5-BBDFB7BFE272}"/>
              </a:ext>
            </a:extLst>
          </p:cNvPr>
          <p:cNvSpPr txBox="1"/>
          <p:nvPr/>
        </p:nvSpPr>
        <p:spPr>
          <a:xfrm>
            <a:off x="2424951" y="7986946"/>
            <a:ext cx="73420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chemeClr val="bg1"/>
                </a:solidFill>
                <a:latin typeface="Arial Black" panose="020B0A04020102020204" pitchFamily="34" charset="0"/>
              </a:rPr>
              <a:t>Az Árkádia-per társasjátékos feldolgozása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A2A85B9C-6B4B-4C45-B97A-A2A655CC1206}"/>
              </a:ext>
            </a:extLst>
          </p:cNvPr>
          <p:cNvSpPr txBox="1"/>
          <p:nvPr/>
        </p:nvSpPr>
        <p:spPr>
          <a:xfrm>
            <a:off x="2028267" y="8060438"/>
            <a:ext cx="10058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dirty="0">
                <a:solidFill>
                  <a:schemeClr val="bg1"/>
                </a:solidFill>
                <a:latin typeface="Arial Black" panose="020B0A04020102020204" pitchFamily="34" charset="0"/>
              </a:rPr>
              <a:t>Készítette: 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Csikai Anna Lilla 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Jónás Léna 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Mező Anna Zsófia 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Szakács Tamara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Medgyessy Ferenc Gimnázium, Művészeti Szakgimnázium és Technikum</a:t>
            </a:r>
            <a:endParaRPr lang="hu-H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17645D96-3335-43E1-9CA7-513BA6DAF15B}"/>
              </a:ext>
            </a:extLst>
          </p:cNvPr>
          <p:cNvSpPr txBox="1"/>
          <p:nvPr/>
        </p:nvSpPr>
        <p:spPr>
          <a:xfrm>
            <a:off x="11217" y="-3623130"/>
            <a:ext cx="4948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Bemutatkozás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09CC599E-6F57-4C48-87AF-7FFCB6CF6220}"/>
              </a:ext>
            </a:extLst>
          </p:cNvPr>
          <p:cNvSpPr txBox="1"/>
          <p:nvPr/>
        </p:nvSpPr>
        <p:spPr>
          <a:xfrm>
            <a:off x="11217" y="-2634408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Mi inspirált?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4FAD741C-2135-43DD-9359-35B813597CFE}"/>
              </a:ext>
            </a:extLst>
          </p:cNvPr>
          <p:cNvSpPr txBox="1"/>
          <p:nvPr/>
        </p:nvSpPr>
        <p:spPr>
          <a:xfrm>
            <a:off x="629630" y="2940060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Mit tanultunk?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6FE5B2CF-3C61-47EF-9889-1E805B610697}"/>
              </a:ext>
            </a:extLst>
          </p:cNvPr>
          <p:cNvSpPr txBox="1"/>
          <p:nvPr/>
        </p:nvSpPr>
        <p:spPr>
          <a:xfrm>
            <a:off x="95003" y="1963042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Speciális mezők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9A601757-0B5A-42EF-9266-936F2A5F5F5D}"/>
              </a:ext>
            </a:extLst>
          </p:cNvPr>
          <p:cNvSpPr txBox="1"/>
          <p:nvPr/>
        </p:nvSpPr>
        <p:spPr>
          <a:xfrm>
            <a:off x="96573" y="67349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Játéktábla</a:t>
            </a: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7A999D31-45F5-4EEE-89EE-90889B2C6DF3}"/>
              </a:ext>
            </a:extLst>
          </p:cNvPr>
          <p:cNvSpPr txBox="1"/>
          <p:nvPr/>
        </p:nvSpPr>
        <p:spPr>
          <a:xfrm>
            <a:off x="42811" y="-873330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Hogyan készült?</a:t>
            </a: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56323CB1-E08C-450C-8089-8FE160A49FAF}"/>
              </a:ext>
            </a:extLst>
          </p:cNvPr>
          <p:cNvSpPr txBox="1"/>
          <p:nvPr/>
        </p:nvSpPr>
        <p:spPr>
          <a:xfrm>
            <a:off x="11217" y="-1746665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Ötletünk célja</a:t>
            </a: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D965F9D3-07DE-4BDE-9BC7-F4285055FF88}"/>
              </a:ext>
            </a:extLst>
          </p:cNvPr>
          <p:cNvSpPr txBox="1"/>
          <p:nvPr/>
        </p:nvSpPr>
        <p:spPr>
          <a:xfrm>
            <a:off x="107776" y="1050781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J</a:t>
            </a:r>
            <a:r>
              <a:rPr kumimoji="0" lang="hu-HU" sz="4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átékszabály</a:t>
            </a: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" name="Háromszög 8">
            <a:extLst>
              <a:ext uri="{FF2B5EF4-FFF2-40B4-BE49-F238E27FC236}">
                <a16:creationId xmlns:a16="http://schemas.microsoft.com/office/drawing/2014/main" id="{2A5539A5-DF60-4B98-A2C4-232ADC4684D5}"/>
              </a:ext>
            </a:extLst>
          </p:cNvPr>
          <p:cNvSpPr/>
          <p:nvPr/>
        </p:nvSpPr>
        <p:spPr>
          <a:xfrm rot="5400000">
            <a:off x="177937" y="3064886"/>
            <a:ext cx="526914" cy="456958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4628DE79-66EF-4C36-896B-8A646640AE10}"/>
              </a:ext>
            </a:extLst>
          </p:cNvPr>
          <p:cNvSpPr txBox="1"/>
          <p:nvPr/>
        </p:nvSpPr>
        <p:spPr>
          <a:xfrm>
            <a:off x="6131782" y="1188891"/>
            <a:ext cx="5757712" cy="368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  <a:latin typeface="Arial Black" panose="020B0A04020102020204" pitchFamily="34" charset="0"/>
              </a:rPr>
              <a:t>Jobban megismertük az Árkádia-pert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  <a:latin typeface="Arial Black" panose="020B0A04020102020204" pitchFamily="34" charset="0"/>
              </a:rPr>
              <a:t>Megtanultunk együtt dolgozni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  <a:latin typeface="Arial Black" panose="020B0A04020102020204" pitchFamily="34" charset="0"/>
              </a:rPr>
              <a:t>Kreatívabban tudtuk feldolgozni az anyagot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40B45422-1248-025C-9F3C-150CA028FBCD}"/>
              </a:ext>
            </a:extLst>
          </p:cNvPr>
          <p:cNvSpPr txBox="1"/>
          <p:nvPr/>
        </p:nvSpPr>
        <p:spPr>
          <a:xfrm>
            <a:off x="2048436" y="8152513"/>
            <a:ext cx="71391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bg1"/>
                </a:solidFill>
                <a:latin typeface="Arial Black" panose="020B0A04020102020204" pitchFamily="34" charset="0"/>
              </a:rPr>
              <a:t>Játékunk második kiadása már színesben is elérhető a boltokban és webáruházunkban. </a:t>
            </a:r>
          </a:p>
        </p:txBody>
      </p:sp>
    </p:spTree>
    <p:extLst>
      <p:ext uri="{BB962C8B-B14F-4D97-AF65-F5344CB8AC3E}">
        <p14:creationId xmlns:p14="http://schemas.microsoft.com/office/powerpoint/2010/main" val="718123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EA94F9-4957-42DA-A425-4D09EA01C3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7667230-C701-4AED-8AE9-7E0574D915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5979587-FE0D-4CCA-B52F-A8C6568E9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60798" y="-2670336"/>
            <a:ext cx="8916801" cy="12734365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FA215005-8B7E-4698-8440-B71F1104CD47}"/>
              </a:ext>
            </a:extLst>
          </p:cNvPr>
          <p:cNvSpPr txBox="1"/>
          <p:nvPr/>
        </p:nvSpPr>
        <p:spPr>
          <a:xfrm>
            <a:off x="2229968" y="-1620312"/>
            <a:ext cx="7732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000" dirty="0">
                <a:solidFill>
                  <a:schemeClr val="bg1"/>
                </a:solidFill>
                <a:latin typeface="Arial Black" panose="020B0A04020102020204" pitchFamily="34" charset="0"/>
              </a:rPr>
              <a:t>CSOKOPOLY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1D9A2CF-6FD9-4D3A-ACC5-BBDFB7BFE272}"/>
              </a:ext>
            </a:extLst>
          </p:cNvPr>
          <p:cNvSpPr txBox="1"/>
          <p:nvPr/>
        </p:nvSpPr>
        <p:spPr>
          <a:xfrm>
            <a:off x="2424951" y="7986946"/>
            <a:ext cx="73420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chemeClr val="bg1"/>
                </a:solidFill>
                <a:latin typeface="Arial Black" panose="020B0A04020102020204" pitchFamily="34" charset="0"/>
              </a:rPr>
              <a:t>Az Árkádia-per társasjátékos feldolgozása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A2A85B9C-6B4B-4C45-B97A-A2A655CC1206}"/>
              </a:ext>
            </a:extLst>
          </p:cNvPr>
          <p:cNvSpPr txBox="1"/>
          <p:nvPr/>
        </p:nvSpPr>
        <p:spPr>
          <a:xfrm>
            <a:off x="2028267" y="8060438"/>
            <a:ext cx="10058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dirty="0">
                <a:solidFill>
                  <a:schemeClr val="bg1"/>
                </a:solidFill>
                <a:latin typeface="Arial Black" panose="020B0A04020102020204" pitchFamily="34" charset="0"/>
              </a:rPr>
              <a:t>Készítette: 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Csikai Anna Lilla 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Jónás Léna 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Mező Anna Zsófia 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Szakács Tamara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Medgyessy Ferenc Gimnázium, Művészeti Szakgimnázium és Technikum</a:t>
            </a:r>
            <a:endParaRPr lang="hu-H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17645D96-3335-43E1-9CA7-513BA6DAF15B}"/>
              </a:ext>
            </a:extLst>
          </p:cNvPr>
          <p:cNvSpPr txBox="1"/>
          <p:nvPr/>
        </p:nvSpPr>
        <p:spPr>
          <a:xfrm>
            <a:off x="-82926" y="-8423280"/>
            <a:ext cx="4948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Bemutatkozás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09CC599E-6F57-4C48-87AF-7FFCB6CF6220}"/>
              </a:ext>
            </a:extLst>
          </p:cNvPr>
          <p:cNvSpPr txBox="1"/>
          <p:nvPr/>
        </p:nvSpPr>
        <p:spPr>
          <a:xfrm>
            <a:off x="-82926" y="-7434558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Mi inspirált?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4FAD741C-2135-43DD-9359-35B813597CFE}"/>
              </a:ext>
            </a:extLst>
          </p:cNvPr>
          <p:cNvSpPr txBox="1"/>
          <p:nvPr/>
        </p:nvSpPr>
        <p:spPr>
          <a:xfrm>
            <a:off x="535487" y="-1860090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Mit tanultunk?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6FE5B2CF-3C61-47EF-9889-1E805B610697}"/>
              </a:ext>
            </a:extLst>
          </p:cNvPr>
          <p:cNvSpPr txBox="1"/>
          <p:nvPr/>
        </p:nvSpPr>
        <p:spPr>
          <a:xfrm>
            <a:off x="860" y="-2837108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Speciális mezők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9A601757-0B5A-42EF-9266-936F2A5F5F5D}"/>
              </a:ext>
            </a:extLst>
          </p:cNvPr>
          <p:cNvSpPr txBox="1"/>
          <p:nvPr/>
        </p:nvSpPr>
        <p:spPr>
          <a:xfrm>
            <a:off x="2430" y="-4732801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Játéktábla</a:t>
            </a: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7A999D31-45F5-4EEE-89EE-90889B2C6DF3}"/>
              </a:ext>
            </a:extLst>
          </p:cNvPr>
          <p:cNvSpPr txBox="1"/>
          <p:nvPr/>
        </p:nvSpPr>
        <p:spPr>
          <a:xfrm>
            <a:off x="-51332" y="-5673480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Hogyan készült?</a:t>
            </a: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56323CB1-E08C-450C-8089-8FE160A49FAF}"/>
              </a:ext>
            </a:extLst>
          </p:cNvPr>
          <p:cNvSpPr txBox="1"/>
          <p:nvPr/>
        </p:nvSpPr>
        <p:spPr>
          <a:xfrm>
            <a:off x="-82926" y="-6546815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Ötletünk célja</a:t>
            </a: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D965F9D3-07DE-4BDE-9BC7-F4285055FF88}"/>
              </a:ext>
            </a:extLst>
          </p:cNvPr>
          <p:cNvSpPr txBox="1"/>
          <p:nvPr/>
        </p:nvSpPr>
        <p:spPr>
          <a:xfrm>
            <a:off x="13633" y="-3749369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J</a:t>
            </a:r>
            <a:r>
              <a:rPr kumimoji="0" lang="hu-HU" sz="4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átékszabály</a:t>
            </a: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" name="Háromszög 8">
            <a:extLst>
              <a:ext uri="{FF2B5EF4-FFF2-40B4-BE49-F238E27FC236}">
                <a16:creationId xmlns:a16="http://schemas.microsoft.com/office/drawing/2014/main" id="{2A5539A5-DF60-4B98-A2C4-232ADC4684D5}"/>
              </a:ext>
            </a:extLst>
          </p:cNvPr>
          <p:cNvSpPr/>
          <p:nvPr/>
        </p:nvSpPr>
        <p:spPr>
          <a:xfrm rot="5400000">
            <a:off x="-912227" y="3110101"/>
            <a:ext cx="526914" cy="456958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4628DE79-66EF-4C36-896B-8A646640AE10}"/>
              </a:ext>
            </a:extLst>
          </p:cNvPr>
          <p:cNvSpPr txBox="1"/>
          <p:nvPr/>
        </p:nvSpPr>
        <p:spPr>
          <a:xfrm>
            <a:off x="12467661" y="1377149"/>
            <a:ext cx="5757712" cy="368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  <a:latin typeface="Arial Black" panose="020B0A04020102020204" pitchFamily="34" charset="0"/>
              </a:rPr>
              <a:t>Jobban megismertük az Árkádia-pert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  <a:latin typeface="Arial Black" panose="020B0A04020102020204" pitchFamily="34" charset="0"/>
              </a:rPr>
              <a:t>Megtanultunk együtt dolgozni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  <a:latin typeface="Arial Black" panose="020B0A04020102020204" pitchFamily="34" charset="0"/>
              </a:rPr>
              <a:t>Kreatívabban tudtuk feldolgozni az anyagot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6B72C1E8-14A1-4BC1-A85B-BB7099EBF8F6}"/>
              </a:ext>
            </a:extLst>
          </p:cNvPr>
          <p:cNvSpPr txBox="1"/>
          <p:nvPr/>
        </p:nvSpPr>
        <p:spPr>
          <a:xfrm>
            <a:off x="1759524" y="-1352773"/>
            <a:ext cx="8672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dirty="0">
                <a:solidFill>
                  <a:schemeClr val="bg1"/>
                </a:solidFill>
                <a:latin typeface="Arial Black" panose="020B0A04020102020204" pitchFamily="34" charset="0"/>
              </a:rPr>
              <a:t>Köszönjük a figyelmet!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18D9080C-286C-41D2-9FF5-366A636204BA}"/>
              </a:ext>
            </a:extLst>
          </p:cNvPr>
          <p:cNvSpPr txBox="1"/>
          <p:nvPr/>
        </p:nvSpPr>
        <p:spPr>
          <a:xfrm>
            <a:off x="1759525" y="7595986"/>
            <a:ext cx="86729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solidFill>
                  <a:schemeClr val="bg1"/>
                </a:solidFill>
                <a:latin typeface="Arial Black" panose="020B0A04020102020204" pitchFamily="34" charset="0"/>
              </a:rPr>
              <a:t>Külön köszönet:</a:t>
            </a:r>
          </a:p>
          <a:p>
            <a:pPr algn="ctr"/>
            <a:r>
              <a:rPr lang="hu-HU" sz="2000" dirty="0">
                <a:solidFill>
                  <a:schemeClr val="bg1"/>
                </a:solidFill>
                <a:latin typeface="Arial Black" panose="020B0A04020102020204" pitchFamily="34" charset="0"/>
              </a:rPr>
              <a:t>Mentortanárainknak: Pannának és Alexandrának</a:t>
            </a:r>
          </a:p>
          <a:p>
            <a:pPr algn="ctr"/>
            <a:r>
              <a:rPr lang="hu-HU" sz="2000" dirty="0">
                <a:solidFill>
                  <a:schemeClr val="bg1"/>
                </a:solidFill>
                <a:latin typeface="Arial Black" panose="020B0A04020102020204" pitchFamily="34" charset="0"/>
              </a:rPr>
              <a:t>Felkészítő tanárunknak: </a:t>
            </a:r>
            <a:r>
              <a:rPr lang="hu-HU" sz="2000" dirty="0" err="1">
                <a:solidFill>
                  <a:schemeClr val="bg1"/>
                </a:solidFill>
                <a:latin typeface="Arial Black" panose="020B0A04020102020204" pitchFamily="34" charset="0"/>
              </a:rPr>
              <a:t>Melis</a:t>
            </a:r>
            <a:r>
              <a:rPr lang="hu-HU" sz="2000" dirty="0">
                <a:solidFill>
                  <a:schemeClr val="bg1"/>
                </a:solidFill>
                <a:latin typeface="Arial Black" panose="020B0A04020102020204" pitchFamily="34" charset="0"/>
              </a:rPr>
              <a:t> Szilviának</a:t>
            </a:r>
          </a:p>
          <a:p>
            <a:pPr algn="ctr"/>
            <a:r>
              <a:rPr lang="hu-HU" sz="2000" dirty="0" err="1">
                <a:solidFill>
                  <a:schemeClr val="bg1"/>
                </a:solidFill>
                <a:latin typeface="Arial Black" panose="020B0A04020102020204" pitchFamily="34" charset="0"/>
              </a:rPr>
              <a:t>Megyós</a:t>
            </a:r>
            <a:r>
              <a:rPr lang="hu-HU" sz="2000" dirty="0">
                <a:solidFill>
                  <a:schemeClr val="bg1"/>
                </a:solidFill>
                <a:latin typeface="Arial Black" panose="020B0A04020102020204" pitchFamily="34" charset="0"/>
              </a:rPr>
              <a:t> osztálytársainknak</a:t>
            </a:r>
          </a:p>
          <a:p>
            <a:endParaRPr lang="hu-H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DAA6516D-84DB-53E0-CE99-297C2044285C}"/>
              </a:ext>
            </a:extLst>
          </p:cNvPr>
          <p:cNvSpPr txBox="1"/>
          <p:nvPr/>
        </p:nvSpPr>
        <p:spPr>
          <a:xfrm>
            <a:off x="871215" y="2738213"/>
            <a:ext cx="101422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>
                <a:solidFill>
                  <a:schemeClr val="bg1"/>
                </a:solidFill>
                <a:latin typeface="Arial Black" panose="020B0A04020102020204" pitchFamily="34" charset="0"/>
              </a:rPr>
              <a:t>Játékunk második kiadása már színesben is elérhető a boltokban és webáruházunkban.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39958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EA94F9-4957-42DA-A425-4D09EA01C3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7667230-C701-4AED-8AE9-7E0574D915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5979587-FE0D-4CCA-B52F-A8C6568E9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37599" y="-2765145"/>
            <a:ext cx="8916801" cy="12734365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FA215005-8B7E-4698-8440-B71F1104CD47}"/>
              </a:ext>
            </a:extLst>
          </p:cNvPr>
          <p:cNvSpPr txBox="1"/>
          <p:nvPr/>
        </p:nvSpPr>
        <p:spPr>
          <a:xfrm>
            <a:off x="2229968" y="-1620312"/>
            <a:ext cx="7732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000" dirty="0">
                <a:solidFill>
                  <a:schemeClr val="bg1"/>
                </a:solidFill>
                <a:latin typeface="Arial Black" panose="020B0A04020102020204" pitchFamily="34" charset="0"/>
              </a:rPr>
              <a:t>CSOKOPOLY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1D9A2CF-6FD9-4D3A-ACC5-BBDFB7BFE272}"/>
              </a:ext>
            </a:extLst>
          </p:cNvPr>
          <p:cNvSpPr txBox="1"/>
          <p:nvPr/>
        </p:nvSpPr>
        <p:spPr>
          <a:xfrm>
            <a:off x="2424951" y="7986946"/>
            <a:ext cx="73420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chemeClr val="bg1"/>
                </a:solidFill>
                <a:latin typeface="Arial Black" panose="020B0A04020102020204" pitchFamily="34" charset="0"/>
              </a:rPr>
              <a:t>Az Árkádia-per társasjátékos feldolgozása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A2A85B9C-6B4B-4C45-B97A-A2A655CC1206}"/>
              </a:ext>
            </a:extLst>
          </p:cNvPr>
          <p:cNvSpPr txBox="1"/>
          <p:nvPr/>
        </p:nvSpPr>
        <p:spPr>
          <a:xfrm>
            <a:off x="2028267" y="8060438"/>
            <a:ext cx="10058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dirty="0">
                <a:solidFill>
                  <a:schemeClr val="bg1"/>
                </a:solidFill>
                <a:latin typeface="Arial Black" panose="020B0A04020102020204" pitchFamily="34" charset="0"/>
              </a:rPr>
              <a:t>Készítette: 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Csikai Anna Lilla 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Jónás Léna 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Mező Anna Zsófia 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Szakács Tamara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Medgyessy Ferenc Gimnázium, Művészeti Szakgimnázium és Technikum</a:t>
            </a:r>
            <a:endParaRPr lang="hu-H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17645D96-3335-43E1-9CA7-513BA6DAF15B}"/>
              </a:ext>
            </a:extLst>
          </p:cNvPr>
          <p:cNvSpPr txBox="1"/>
          <p:nvPr/>
        </p:nvSpPr>
        <p:spPr>
          <a:xfrm>
            <a:off x="-82926" y="-8423280"/>
            <a:ext cx="4948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Bemutatkozás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09CC599E-6F57-4C48-87AF-7FFCB6CF6220}"/>
              </a:ext>
            </a:extLst>
          </p:cNvPr>
          <p:cNvSpPr txBox="1"/>
          <p:nvPr/>
        </p:nvSpPr>
        <p:spPr>
          <a:xfrm>
            <a:off x="-82926" y="-7434558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Mi inspirált?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4FAD741C-2135-43DD-9359-35B813597CFE}"/>
              </a:ext>
            </a:extLst>
          </p:cNvPr>
          <p:cNvSpPr txBox="1"/>
          <p:nvPr/>
        </p:nvSpPr>
        <p:spPr>
          <a:xfrm>
            <a:off x="535487" y="-1860090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Mit tanultunk?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6FE5B2CF-3C61-47EF-9889-1E805B610697}"/>
              </a:ext>
            </a:extLst>
          </p:cNvPr>
          <p:cNvSpPr txBox="1"/>
          <p:nvPr/>
        </p:nvSpPr>
        <p:spPr>
          <a:xfrm>
            <a:off x="860" y="-2837108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Speciális mezők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9A601757-0B5A-42EF-9266-936F2A5F5F5D}"/>
              </a:ext>
            </a:extLst>
          </p:cNvPr>
          <p:cNvSpPr txBox="1"/>
          <p:nvPr/>
        </p:nvSpPr>
        <p:spPr>
          <a:xfrm>
            <a:off x="2430" y="-4732801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Játéktábla</a:t>
            </a: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7A999D31-45F5-4EEE-89EE-90889B2C6DF3}"/>
              </a:ext>
            </a:extLst>
          </p:cNvPr>
          <p:cNvSpPr txBox="1"/>
          <p:nvPr/>
        </p:nvSpPr>
        <p:spPr>
          <a:xfrm>
            <a:off x="-51332" y="-5673480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Hogyan készült?</a:t>
            </a: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56323CB1-E08C-450C-8089-8FE160A49FAF}"/>
              </a:ext>
            </a:extLst>
          </p:cNvPr>
          <p:cNvSpPr txBox="1"/>
          <p:nvPr/>
        </p:nvSpPr>
        <p:spPr>
          <a:xfrm>
            <a:off x="-82926" y="-6546815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Ötletünk célja</a:t>
            </a: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D965F9D3-07DE-4BDE-9BC7-F4285055FF88}"/>
              </a:ext>
            </a:extLst>
          </p:cNvPr>
          <p:cNvSpPr txBox="1"/>
          <p:nvPr/>
        </p:nvSpPr>
        <p:spPr>
          <a:xfrm>
            <a:off x="13633" y="-3749369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J</a:t>
            </a:r>
            <a:r>
              <a:rPr kumimoji="0" lang="hu-HU" sz="4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átékszabály</a:t>
            </a: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" name="Háromszög 8">
            <a:extLst>
              <a:ext uri="{FF2B5EF4-FFF2-40B4-BE49-F238E27FC236}">
                <a16:creationId xmlns:a16="http://schemas.microsoft.com/office/drawing/2014/main" id="{2A5539A5-DF60-4B98-A2C4-232ADC4684D5}"/>
              </a:ext>
            </a:extLst>
          </p:cNvPr>
          <p:cNvSpPr/>
          <p:nvPr/>
        </p:nvSpPr>
        <p:spPr>
          <a:xfrm rot="5400000">
            <a:off x="-912227" y="3110101"/>
            <a:ext cx="526914" cy="456958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4628DE79-66EF-4C36-896B-8A646640AE10}"/>
              </a:ext>
            </a:extLst>
          </p:cNvPr>
          <p:cNvSpPr txBox="1"/>
          <p:nvPr/>
        </p:nvSpPr>
        <p:spPr>
          <a:xfrm>
            <a:off x="12467661" y="1377149"/>
            <a:ext cx="5757712" cy="368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  <a:latin typeface="Arial Black" panose="020B0A04020102020204" pitchFamily="34" charset="0"/>
              </a:rPr>
              <a:t>Jobban megismertük az Árkádia-pert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  <a:latin typeface="Arial Black" panose="020B0A04020102020204" pitchFamily="34" charset="0"/>
              </a:rPr>
              <a:t>Megtanultunk együtt dolgozni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  <a:latin typeface="Arial Black" panose="020B0A04020102020204" pitchFamily="34" charset="0"/>
              </a:rPr>
              <a:t>Kreatívabban tudtuk feldolgozni az anyagot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6B72C1E8-14A1-4BC1-A85B-BB7099EBF8F6}"/>
              </a:ext>
            </a:extLst>
          </p:cNvPr>
          <p:cNvSpPr txBox="1"/>
          <p:nvPr/>
        </p:nvSpPr>
        <p:spPr>
          <a:xfrm>
            <a:off x="1759525" y="2999364"/>
            <a:ext cx="8672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dirty="0">
                <a:solidFill>
                  <a:schemeClr val="bg1"/>
                </a:solidFill>
                <a:latin typeface="Arial Black" panose="020B0A04020102020204" pitchFamily="34" charset="0"/>
              </a:rPr>
              <a:t>Köszönjük a figyelmet!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18D9080C-286C-41D2-9FF5-366A636204BA}"/>
              </a:ext>
            </a:extLst>
          </p:cNvPr>
          <p:cNvSpPr txBox="1"/>
          <p:nvPr/>
        </p:nvSpPr>
        <p:spPr>
          <a:xfrm>
            <a:off x="1759525" y="5147501"/>
            <a:ext cx="86729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solidFill>
                  <a:schemeClr val="bg1"/>
                </a:solidFill>
                <a:latin typeface="Arial Black" panose="020B0A04020102020204" pitchFamily="34" charset="0"/>
              </a:rPr>
              <a:t>Külön köszönet:</a:t>
            </a:r>
          </a:p>
          <a:p>
            <a:pPr algn="ctr"/>
            <a:r>
              <a:rPr lang="hu-HU" sz="2000" dirty="0">
                <a:solidFill>
                  <a:schemeClr val="bg1"/>
                </a:solidFill>
                <a:latin typeface="Arial Black" panose="020B0A04020102020204" pitchFamily="34" charset="0"/>
              </a:rPr>
              <a:t>Mentortanárainknak: Pannának és Alexandrának</a:t>
            </a:r>
          </a:p>
          <a:p>
            <a:pPr algn="ctr"/>
            <a:r>
              <a:rPr lang="hu-HU" sz="2000" dirty="0">
                <a:solidFill>
                  <a:schemeClr val="bg1"/>
                </a:solidFill>
                <a:latin typeface="Arial Black" panose="020B0A04020102020204" pitchFamily="34" charset="0"/>
              </a:rPr>
              <a:t>Felkészítő tanárunknak: </a:t>
            </a:r>
            <a:r>
              <a:rPr lang="hu-HU" sz="2000" dirty="0" err="1">
                <a:solidFill>
                  <a:schemeClr val="bg1"/>
                </a:solidFill>
                <a:latin typeface="Arial Black" panose="020B0A04020102020204" pitchFamily="34" charset="0"/>
              </a:rPr>
              <a:t>Melis</a:t>
            </a:r>
            <a:r>
              <a:rPr lang="hu-HU" sz="2000" dirty="0">
                <a:solidFill>
                  <a:schemeClr val="bg1"/>
                </a:solidFill>
                <a:latin typeface="Arial Black" panose="020B0A04020102020204" pitchFamily="34" charset="0"/>
              </a:rPr>
              <a:t> Szilviának</a:t>
            </a:r>
          </a:p>
          <a:p>
            <a:pPr algn="ctr"/>
            <a:r>
              <a:rPr lang="hu-HU" sz="2000" dirty="0" err="1">
                <a:solidFill>
                  <a:schemeClr val="bg1"/>
                </a:solidFill>
                <a:latin typeface="Arial Black" panose="020B0A04020102020204" pitchFamily="34" charset="0"/>
              </a:rPr>
              <a:t>Megyós</a:t>
            </a:r>
            <a:r>
              <a:rPr lang="hu-HU" sz="2000" dirty="0">
                <a:solidFill>
                  <a:schemeClr val="bg1"/>
                </a:solidFill>
                <a:latin typeface="Arial Black" panose="020B0A04020102020204" pitchFamily="34" charset="0"/>
              </a:rPr>
              <a:t> osztálytársainknak</a:t>
            </a:r>
          </a:p>
          <a:p>
            <a:endParaRPr lang="hu-H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252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EA94F9-4957-42DA-A425-4D09EA01C3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7667230-C701-4AED-8AE9-7E0574D915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5979587-FE0D-4CCA-B52F-A8C6568E9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37599" y="-2765145"/>
            <a:ext cx="8916801" cy="12734365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FA215005-8B7E-4698-8440-B71F1104CD47}"/>
              </a:ext>
            </a:extLst>
          </p:cNvPr>
          <p:cNvSpPr txBox="1"/>
          <p:nvPr/>
        </p:nvSpPr>
        <p:spPr>
          <a:xfrm>
            <a:off x="2229969" y="1840996"/>
            <a:ext cx="7732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000" dirty="0">
                <a:solidFill>
                  <a:schemeClr val="bg1"/>
                </a:solidFill>
                <a:latin typeface="Arial Black" panose="020B0A04020102020204" pitchFamily="34" charset="0"/>
              </a:rPr>
              <a:t>CSOKOPOLY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1D9A2CF-6FD9-4D3A-ACC5-BBDFB7BFE272}"/>
              </a:ext>
            </a:extLst>
          </p:cNvPr>
          <p:cNvSpPr txBox="1"/>
          <p:nvPr/>
        </p:nvSpPr>
        <p:spPr>
          <a:xfrm>
            <a:off x="2424952" y="3087363"/>
            <a:ext cx="73420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chemeClr val="bg1"/>
                </a:solidFill>
                <a:latin typeface="Arial Black" panose="020B0A04020102020204" pitchFamily="34" charset="0"/>
              </a:rPr>
              <a:t>Az Árkádia-per társasjátékos feldolgozása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A2A85B9C-6B4B-4C45-B97A-A2A655CC1206}"/>
              </a:ext>
            </a:extLst>
          </p:cNvPr>
          <p:cNvSpPr txBox="1"/>
          <p:nvPr/>
        </p:nvSpPr>
        <p:spPr>
          <a:xfrm>
            <a:off x="2014820" y="4874015"/>
            <a:ext cx="10058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dirty="0">
                <a:solidFill>
                  <a:schemeClr val="bg1"/>
                </a:solidFill>
                <a:latin typeface="Arial Black" panose="020B0A04020102020204" pitchFamily="34" charset="0"/>
              </a:rPr>
              <a:t>Készítette: 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Csikai Anna Lilla 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Jónás Léna 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Mező Anna Zsófia 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Szakács Tamara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Medgyessy Ferenc Gimnázium, Művészeti Szakgimnázium és Technikum</a:t>
            </a:r>
            <a:endParaRPr lang="hu-H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627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EA94F9-4957-42DA-A425-4D09EA01C3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7667230-C701-4AED-8AE9-7E0574D915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5979587-FE0D-4CCA-B52F-A8C6568E9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37599" y="-2765145"/>
            <a:ext cx="8916801" cy="12734365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FA215005-8B7E-4698-8440-B71F1104CD47}"/>
              </a:ext>
            </a:extLst>
          </p:cNvPr>
          <p:cNvSpPr txBox="1"/>
          <p:nvPr/>
        </p:nvSpPr>
        <p:spPr>
          <a:xfrm>
            <a:off x="2229968" y="-1620312"/>
            <a:ext cx="7732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000" dirty="0">
                <a:solidFill>
                  <a:schemeClr val="bg1"/>
                </a:solidFill>
                <a:latin typeface="Arial Black" panose="020B0A04020102020204" pitchFamily="34" charset="0"/>
              </a:rPr>
              <a:t>CSOKOPOLY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1D9A2CF-6FD9-4D3A-ACC5-BBDFB7BFE272}"/>
              </a:ext>
            </a:extLst>
          </p:cNvPr>
          <p:cNvSpPr txBox="1"/>
          <p:nvPr/>
        </p:nvSpPr>
        <p:spPr>
          <a:xfrm>
            <a:off x="2424951" y="7986946"/>
            <a:ext cx="73420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chemeClr val="bg1"/>
                </a:solidFill>
                <a:latin typeface="Arial Black" panose="020B0A04020102020204" pitchFamily="34" charset="0"/>
              </a:rPr>
              <a:t>Az Árkádia-per társasjátékos feldolgozása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A2A85B9C-6B4B-4C45-B97A-A2A655CC1206}"/>
              </a:ext>
            </a:extLst>
          </p:cNvPr>
          <p:cNvSpPr txBox="1"/>
          <p:nvPr/>
        </p:nvSpPr>
        <p:spPr>
          <a:xfrm>
            <a:off x="2028267" y="8060438"/>
            <a:ext cx="10058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dirty="0">
                <a:solidFill>
                  <a:schemeClr val="bg1"/>
                </a:solidFill>
                <a:latin typeface="Arial Black" panose="020B0A04020102020204" pitchFamily="34" charset="0"/>
              </a:rPr>
              <a:t>Készítette: 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Csikai Anna Lilla 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Jónás Léna 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Mező Anna Zsófia 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Szakács Tamara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Medgyessy Ferenc Gimnázium, Művészeti Szakgimnázium és Technikum</a:t>
            </a:r>
            <a:endParaRPr lang="hu-H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17645D96-3335-43E1-9CA7-513BA6DAF15B}"/>
              </a:ext>
            </a:extLst>
          </p:cNvPr>
          <p:cNvSpPr txBox="1"/>
          <p:nvPr/>
        </p:nvSpPr>
        <p:spPr>
          <a:xfrm>
            <a:off x="242048" y="6785480"/>
            <a:ext cx="4948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Bemutatkozás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09CC599E-6F57-4C48-87AF-7FFCB6CF6220}"/>
              </a:ext>
            </a:extLst>
          </p:cNvPr>
          <p:cNvSpPr txBox="1"/>
          <p:nvPr/>
        </p:nvSpPr>
        <p:spPr>
          <a:xfrm>
            <a:off x="242048" y="7474769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Mi inspirált?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4FAD741C-2135-43DD-9359-35B813597CFE}"/>
              </a:ext>
            </a:extLst>
          </p:cNvPr>
          <p:cNvSpPr txBox="1"/>
          <p:nvPr/>
        </p:nvSpPr>
        <p:spPr>
          <a:xfrm>
            <a:off x="242048" y="11540741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Mit tanultunk?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6FE5B2CF-3C61-47EF-9889-1E805B610697}"/>
              </a:ext>
            </a:extLst>
          </p:cNvPr>
          <p:cNvSpPr txBox="1"/>
          <p:nvPr/>
        </p:nvSpPr>
        <p:spPr>
          <a:xfrm>
            <a:off x="242048" y="10812288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Speciális mezők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9A601757-0B5A-42EF-9266-936F2A5F5F5D}"/>
              </a:ext>
            </a:extLst>
          </p:cNvPr>
          <p:cNvSpPr txBox="1"/>
          <p:nvPr/>
        </p:nvSpPr>
        <p:spPr>
          <a:xfrm>
            <a:off x="242048" y="9354090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>
                <a:solidFill>
                  <a:prstClr val="white">
                    <a:lumMod val="50000"/>
                  </a:prstClr>
                </a:solidFill>
                <a:latin typeface="Arial Black" panose="020B0A04020102020204" pitchFamily="34" charset="0"/>
              </a:rPr>
              <a:t>Játéktábla</a:t>
            </a: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7A999D31-45F5-4EEE-89EE-90889B2C6DF3}"/>
              </a:ext>
            </a:extLst>
          </p:cNvPr>
          <p:cNvSpPr txBox="1"/>
          <p:nvPr/>
        </p:nvSpPr>
        <p:spPr>
          <a:xfrm>
            <a:off x="242048" y="8689676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>
                <a:solidFill>
                  <a:prstClr val="white">
                    <a:lumMod val="50000"/>
                  </a:prstClr>
                </a:solidFill>
                <a:latin typeface="Arial Black" panose="020B0A04020102020204" pitchFamily="34" charset="0"/>
              </a:rPr>
              <a:t>Hogyan készült?</a:t>
            </a: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56323CB1-E08C-450C-8089-8FE160A49FAF}"/>
              </a:ext>
            </a:extLst>
          </p:cNvPr>
          <p:cNvSpPr txBox="1"/>
          <p:nvPr/>
        </p:nvSpPr>
        <p:spPr>
          <a:xfrm>
            <a:off x="242048" y="8152624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>
                <a:solidFill>
                  <a:prstClr val="white">
                    <a:lumMod val="50000"/>
                  </a:prstClr>
                </a:solidFill>
                <a:latin typeface="Arial Black" panose="020B0A04020102020204" pitchFamily="34" charset="0"/>
              </a:rPr>
              <a:t>Ötletünk célja</a:t>
            </a: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D965F9D3-07DE-4BDE-9BC7-F4285055FF88}"/>
              </a:ext>
            </a:extLst>
          </p:cNvPr>
          <p:cNvSpPr txBox="1"/>
          <p:nvPr/>
        </p:nvSpPr>
        <p:spPr>
          <a:xfrm>
            <a:off x="212915" y="10095028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>
                <a:solidFill>
                  <a:prstClr val="white">
                    <a:lumMod val="50000"/>
                  </a:prstClr>
                </a:solidFill>
                <a:latin typeface="Arial Black" panose="020B0A04020102020204" pitchFamily="34" charset="0"/>
              </a:rPr>
              <a:t>J</a:t>
            </a:r>
            <a:r>
              <a:rPr kumimoji="0" lang="hu-HU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átékszabály</a:t>
            </a: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2222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EA94F9-4957-42DA-A425-4D09EA01C3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7667230-C701-4AED-8AE9-7E0574D915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5979587-FE0D-4CCA-B52F-A8C6568E9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37599" y="-2765145"/>
            <a:ext cx="8916801" cy="12734365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FA215005-8B7E-4698-8440-B71F1104CD47}"/>
              </a:ext>
            </a:extLst>
          </p:cNvPr>
          <p:cNvSpPr txBox="1"/>
          <p:nvPr/>
        </p:nvSpPr>
        <p:spPr>
          <a:xfrm>
            <a:off x="2229968" y="-1620312"/>
            <a:ext cx="7732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000" dirty="0">
                <a:solidFill>
                  <a:schemeClr val="bg1"/>
                </a:solidFill>
                <a:latin typeface="Arial Black" panose="020B0A04020102020204" pitchFamily="34" charset="0"/>
              </a:rPr>
              <a:t>CSOKOPOLY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1D9A2CF-6FD9-4D3A-ACC5-BBDFB7BFE272}"/>
              </a:ext>
            </a:extLst>
          </p:cNvPr>
          <p:cNvSpPr txBox="1"/>
          <p:nvPr/>
        </p:nvSpPr>
        <p:spPr>
          <a:xfrm>
            <a:off x="2424951" y="7986946"/>
            <a:ext cx="73420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chemeClr val="bg1"/>
                </a:solidFill>
                <a:latin typeface="Arial Black" panose="020B0A04020102020204" pitchFamily="34" charset="0"/>
              </a:rPr>
              <a:t>Az Árkádia-per társasjátékos feldolgozása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A2A85B9C-6B4B-4C45-B97A-A2A655CC1206}"/>
              </a:ext>
            </a:extLst>
          </p:cNvPr>
          <p:cNvSpPr txBox="1"/>
          <p:nvPr/>
        </p:nvSpPr>
        <p:spPr>
          <a:xfrm>
            <a:off x="2028267" y="8060438"/>
            <a:ext cx="10058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dirty="0">
                <a:solidFill>
                  <a:schemeClr val="bg1"/>
                </a:solidFill>
                <a:latin typeface="Arial Black" panose="020B0A04020102020204" pitchFamily="34" charset="0"/>
              </a:rPr>
              <a:t>Készítette: 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Csikai Anna Lilla 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Jónás Léna 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Mező Anna Zsófia 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Szakács Tamara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Medgyessy Ferenc Gimnázium, Művészeti Szakgimnázium és Technikum</a:t>
            </a:r>
            <a:endParaRPr lang="hu-H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17645D96-3335-43E1-9CA7-513BA6DAF15B}"/>
              </a:ext>
            </a:extLst>
          </p:cNvPr>
          <p:cNvSpPr txBox="1"/>
          <p:nvPr/>
        </p:nvSpPr>
        <p:spPr>
          <a:xfrm>
            <a:off x="669873" y="2919670"/>
            <a:ext cx="4948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>
                <a:solidFill>
                  <a:schemeClr val="bg1"/>
                </a:solidFill>
                <a:latin typeface="Arial Black" panose="020B0A04020102020204" pitchFamily="34" charset="0"/>
              </a:rPr>
              <a:t>Bemutatkozás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09CC599E-6F57-4C48-87AF-7FFCB6CF6220}"/>
              </a:ext>
            </a:extLst>
          </p:cNvPr>
          <p:cNvSpPr txBox="1"/>
          <p:nvPr/>
        </p:nvSpPr>
        <p:spPr>
          <a:xfrm>
            <a:off x="118785" y="3877938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Mi inspirált?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4FAD741C-2135-43DD-9359-35B813597CFE}"/>
              </a:ext>
            </a:extLst>
          </p:cNvPr>
          <p:cNvSpPr txBox="1"/>
          <p:nvPr/>
        </p:nvSpPr>
        <p:spPr>
          <a:xfrm>
            <a:off x="105329" y="9540917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Mit tanultunk?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6FE5B2CF-3C61-47EF-9889-1E805B610697}"/>
              </a:ext>
            </a:extLst>
          </p:cNvPr>
          <p:cNvSpPr txBox="1"/>
          <p:nvPr/>
        </p:nvSpPr>
        <p:spPr>
          <a:xfrm>
            <a:off x="105329" y="8612240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Speciális mezők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9A601757-0B5A-42EF-9266-936F2A5F5F5D}"/>
              </a:ext>
            </a:extLst>
          </p:cNvPr>
          <p:cNvSpPr txBox="1"/>
          <p:nvPr/>
        </p:nvSpPr>
        <p:spPr>
          <a:xfrm>
            <a:off x="118785" y="6681288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>
                <a:solidFill>
                  <a:prstClr val="white">
                    <a:lumMod val="50000"/>
                  </a:prstClr>
                </a:solidFill>
                <a:latin typeface="Arial Black" panose="020B0A04020102020204" pitchFamily="34" charset="0"/>
              </a:rPr>
              <a:t>Játéktábla</a:t>
            </a: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7A999D31-45F5-4EEE-89EE-90889B2C6DF3}"/>
              </a:ext>
            </a:extLst>
          </p:cNvPr>
          <p:cNvSpPr txBox="1"/>
          <p:nvPr/>
        </p:nvSpPr>
        <p:spPr>
          <a:xfrm>
            <a:off x="118785" y="5707605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>
                <a:solidFill>
                  <a:prstClr val="white">
                    <a:lumMod val="50000"/>
                  </a:prstClr>
                </a:solidFill>
                <a:latin typeface="Arial Black" panose="020B0A04020102020204" pitchFamily="34" charset="0"/>
              </a:rPr>
              <a:t>Hogyan készült?</a:t>
            </a: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56323CB1-E08C-450C-8089-8FE160A49FAF}"/>
              </a:ext>
            </a:extLst>
          </p:cNvPr>
          <p:cNvSpPr txBox="1"/>
          <p:nvPr/>
        </p:nvSpPr>
        <p:spPr>
          <a:xfrm>
            <a:off x="118785" y="4832267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>
                <a:solidFill>
                  <a:prstClr val="white">
                    <a:lumMod val="50000"/>
                  </a:prstClr>
                </a:solidFill>
                <a:latin typeface="Arial Black" panose="020B0A04020102020204" pitchFamily="34" charset="0"/>
              </a:rPr>
              <a:t>Ötletünk célja</a:t>
            </a: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D965F9D3-07DE-4BDE-9BC7-F4285055FF88}"/>
              </a:ext>
            </a:extLst>
          </p:cNvPr>
          <p:cNvSpPr txBox="1"/>
          <p:nvPr/>
        </p:nvSpPr>
        <p:spPr>
          <a:xfrm>
            <a:off x="105329" y="7667110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>
                <a:solidFill>
                  <a:prstClr val="white">
                    <a:lumMod val="50000"/>
                  </a:prstClr>
                </a:solidFill>
                <a:latin typeface="Arial Black" panose="020B0A04020102020204" pitchFamily="34" charset="0"/>
              </a:rPr>
              <a:t>J</a:t>
            </a:r>
            <a:r>
              <a:rPr kumimoji="0" lang="hu-HU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átékszabály</a:t>
            </a: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" name="Háromszög 8">
            <a:extLst>
              <a:ext uri="{FF2B5EF4-FFF2-40B4-BE49-F238E27FC236}">
                <a16:creationId xmlns:a16="http://schemas.microsoft.com/office/drawing/2014/main" id="{2A5539A5-DF60-4B98-A2C4-232ADC4684D5}"/>
              </a:ext>
            </a:extLst>
          </p:cNvPr>
          <p:cNvSpPr/>
          <p:nvPr/>
        </p:nvSpPr>
        <p:spPr>
          <a:xfrm rot="5400000">
            <a:off x="177937" y="3064886"/>
            <a:ext cx="526914" cy="456958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F3EBBB1B-440F-47E3-91BD-09A316D17D86}"/>
              </a:ext>
            </a:extLst>
          </p:cNvPr>
          <p:cNvSpPr txBox="1"/>
          <p:nvPr/>
        </p:nvSpPr>
        <p:spPr>
          <a:xfrm>
            <a:off x="6842313" y="261754"/>
            <a:ext cx="45182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chemeClr val="bg1"/>
                </a:solidFill>
                <a:latin typeface="Arial Black" panose="020B0A04020102020204" pitchFamily="34" charset="0"/>
              </a:rPr>
              <a:t>A Medgyessy Gimnázium 10.E osztálya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2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chemeClr val="bg1"/>
                </a:solidFill>
                <a:latin typeface="Arial Black" panose="020B0A04020102020204" pitchFamily="34" charset="0"/>
              </a:rPr>
              <a:t>Csoport tagjai: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2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hu-HU" sz="2200" dirty="0">
                <a:solidFill>
                  <a:schemeClr val="bg1"/>
                </a:solidFill>
                <a:latin typeface="Arial Black" panose="020B0A04020102020204" pitchFamily="34" charset="0"/>
              </a:rPr>
              <a:t>         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0FA5A7C4-C305-4BD8-8038-86C86F08423C}"/>
              </a:ext>
            </a:extLst>
          </p:cNvPr>
          <p:cNvSpPr txBox="1"/>
          <p:nvPr/>
        </p:nvSpPr>
        <p:spPr>
          <a:xfrm>
            <a:off x="7326412" y="1738891"/>
            <a:ext cx="483421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>
                <a:solidFill>
                  <a:schemeClr val="bg1"/>
                </a:solidFill>
                <a:latin typeface="Arial Black" panose="020B0A04020102020204" pitchFamily="34" charset="0"/>
              </a:rPr>
              <a:t>         Csikai Anna-</a:t>
            </a:r>
          </a:p>
          <a:p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rajzolás, kérdéskártyák színezése,  játékszabály tervezése</a:t>
            </a:r>
            <a:endParaRPr lang="hu-HU" sz="22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hu-HU" sz="22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hu-HU" sz="2200" dirty="0">
                <a:solidFill>
                  <a:schemeClr val="bg1"/>
                </a:solidFill>
                <a:latin typeface="Arial Black" panose="020B0A04020102020204" pitchFamily="34" charset="0"/>
              </a:rPr>
              <a:t>         Jónás Léna-</a:t>
            </a:r>
          </a:p>
          <a:p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tervezés,</a:t>
            </a:r>
            <a:r>
              <a:rPr lang="hu-HU" sz="22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rajzolás, játékszabály tervezése</a:t>
            </a:r>
          </a:p>
          <a:p>
            <a:endParaRPr lang="hu-HU" sz="22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hu-HU" sz="2200" dirty="0">
                <a:solidFill>
                  <a:schemeClr val="bg1"/>
                </a:solidFill>
                <a:latin typeface="Arial Black" panose="020B0A04020102020204" pitchFamily="34" charset="0"/>
              </a:rPr>
              <a:t>         Mező Anna-</a:t>
            </a:r>
          </a:p>
          <a:p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színezés,</a:t>
            </a:r>
            <a:r>
              <a:rPr lang="hu-HU" sz="22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kérdéskártyák színezése, játékszabály tervezése</a:t>
            </a:r>
            <a:endParaRPr lang="hu-HU" sz="22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hu-HU" sz="22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hu-HU" sz="2200" dirty="0">
                <a:solidFill>
                  <a:schemeClr val="bg1"/>
                </a:solidFill>
                <a:latin typeface="Arial Black" panose="020B0A04020102020204" pitchFamily="34" charset="0"/>
              </a:rPr>
              <a:t>         Szakács </a:t>
            </a:r>
            <a:r>
              <a:rPr lang="hu-HU" sz="2400" dirty="0">
                <a:solidFill>
                  <a:schemeClr val="bg1"/>
                </a:solidFill>
                <a:latin typeface="Arial Black" panose="020B0A04020102020204" pitchFamily="34" charset="0"/>
              </a:rPr>
              <a:t>Tamara-</a:t>
            </a:r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kérdéskártyák írása, játékszabály írása, digitális szerkesztés</a:t>
            </a:r>
            <a:endParaRPr lang="hu-HU" sz="22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536845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EA94F9-4957-42DA-A425-4D09EA01C3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7667230-C701-4AED-8AE9-7E0574D915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5979587-FE0D-4CCA-B52F-A8C6568E9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37599" y="-2765145"/>
            <a:ext cx="8916801" cy="12734365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FA215005-8B7E-4698-8440-B71F1104CD47}"/>
              </a:ext>
            </a:extLst>
          </p:cNvPr>
          <p:cNvSpPr txBox="1"/>
          <p:nvPr/>
        </p:nvSpPr>
        <p:spPr>
          <a:xfrm>
            <a:off x="2229968" y="-1620312"/>
            <a:ext cx="7732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000" dirty="0">
                <a:solidFill>
                  <a:schemeClr val="bg1"/>
                </a:solidFill>
                <a:latin typeface="Arial Black" panose="020B0A04020102020204" pitchFamily="34" charset="0"/>
              </a:rPr>
              <a:t>CSOKOPOLY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1D9A2CF-6FD9-4D3A-ACC5-BBDFB7BFE272}"/>
              </a:ext>
            </a:extLst>
          </p:cNvPr>
          <p:cNvSpPr txBox="1"/>
          <p:nvPr/>
        </p:nvSpPr>
        <p:spPr>
          <a:xfrm>
            <a:off x="2424951" y="7986946"/>
            <a:ext cx="73420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chemeClr val="bg1"/>
                </a:solidFill>
                <a:latin typeface="Arial Black" panose="020B0A04020102020204" pitchFamily="34" charset="0"/>
              </a:rPr>
              <a:t>Az Árkádia-per társasjátékos feldolgozása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A2A85B9C-6B4B-4C45-B97A-A2A655CC1206}"/>
              </a:ext>
            </a:extLst>
          </p:cNvPr>
          <p:cNvSpPr txBox="1"/>
          <p:nvPr/>
        </p:nvSpPr>
        <p:spPr>
          <a:xfrm>
            <a:off x="2028267" y="8060438"/>
            <a:ext cx="10058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dirty="0">
                <a:solidFill>
                  <a:schemeClr val="bg1"/>
                </a:solidFill>
                <a:latin typeface="Arial Black" panose="020B0A04020102020204" pitchFamily="34" charset="0"/>
              </a:rPr>
              <a:t>Készítette: 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Csikai Anna Lilla 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Jónás Léna 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Mező Anna Zsófia 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Szakács Tamara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Medgyessy Ferenc Gimnázium, Művészeti Szakgimnázium és Technikum</a:t>
            </a:r>
            <a:endParaRPr lang="hu-H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17645D96-3335-43E1-9CA7-513BA6DAF15B}"/>
              </a:ext>
            </a:extLst>
          </p:cNvPr>
          <p:cNvSpPr txBox="1"/>
          <p:nvPr/>
        </p:nvSpPr>
        <p:spPr>
          <a:xfrm>
            <a:off x="78681" y="2115369"/>
            <a:ext cx="4948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Bemutatkozás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09CC599E-6F57-4C48-87AF-7FFCB6CF6220}"/>
              </a:ext>
            </a:extLst>
          </p:cNvPr>
          <p:cNvSpPr txBox="1"/>
          <p:nvPr/>
        </p:nvSpPr>
        <p:spPr>
          <a:xfrm>
            <a:off x="620565" y="3023779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Mi inspirált?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4FAD741C-2135-43DD-9359-35B813597CFE}"/>
              </a:ext>
            </a:extLst>
          </p:cNvPr>
          <p:cNvSpPr txBox="1"/>
          <p:nvPr/>
        </p:nvSpPr>
        <p:spPr>
          <a:xfrm>
            <a:off x="65225" y="8711513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Mit tanultunk?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6FE5B2CF-3C61-47EF-9889-1E805B610697}"/>
              </a:ext>
            </a:extLst>
          </p:cNvPr>
          <p:cNvSpPr txBox="1"/>
          <p:nvPr/>
        </p:nvSpPr>
        <p:spPr>
          <a:xfrm>
            <a:off x="65225" y="7782836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Speciális mezők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9A601757-0B5A-42EF-9266-936F2A5F5F5D}"/>
              </a:ext>
            </a:extLst>
          </p:cNvPr>
          <p:cNvSpPr txBox="1"/>
          <p:nvPr/>
        </p:nvSpPr>
        <p:spPr>
          <a:xfrm>
            <a:off x="78681" y="5851884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>
                <a:solidFill>
                  <a:prstClr val="white">
                    <a:lumMod val="50000"/>
                  </a:prstClr>
                </a:solidFill>
                <a:latin typeface="Arial Black" panose="020B0A04020102020204" pitchFamily="34" charset="0"/>
              </a:rPr>
              <a:t>Játéktábla</a:t>
            </a: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7A999D31-45F5-4EEE-89EE-90889B2C6DF3}"/>
              </a:ext>
            </a:extLst>
          </p:cNvPr>
          <p:cNvSpPr txBox="1"/>
          <p:nvPr/>
        </p:nvSpPr>
        <p:spPr>
          <a:xfrm>
            <a:off x="78681" y="4878201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>
                <a:solidFill>
                  <a:prstClr val="white">
                    <a:lumMod val="50000"/>
                  </a:prstClr>
                </a:solidFill>
                <a:latin typeface="Arial Black" panose="020B0A04020102020204" pitchFamily="34" charset="0"/>
              </a:rPr>
              <a:t>Hogyan készült?</a:t>
            </a: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56323CB1-E08C-450C-8089-8FE160A49FAF}"/>
              </a:ext>
            </a:extLst>
          </p:cNvPr>
          <p:cNvSpPr txBox="1"/>
          <p:nvPr/>
        </p:nvSpPr>
        <p:spPr>
          <a:xfrm>
            <a:off x="78681" y="4002863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>
                <a:solidFill>
                  <a:prstClr val="white">
                    <a:lumMod val="50000"/>
                  </a:prstClr>
                </a:solidFill>
                <a:latin typeface="Arial Black" panose="020B0A04020102020204" pitchFamily="34" charset="0"/>
              </a:rPr>
              <a:t>Ötletünk célja</a:t>
            </a: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D965F9D3-07DE-4BDE-9BC7-F4285055FF88}"/>
              </a:ext>
            </a:extLst>
          </p:cNvPr>
          <p:cNvSpPr txBox="1"/>
          <p:nvPr/>
        </p:nvSpPr>
        <p:spPr>
          <a:xfrm>
            <a:off x="65225" y="6837706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 játékszabály</a:t>
            </a:r>
          </a:p>
        </p:txBody>
      </p:sp>
      <p:sp>
        <p:nvSpPr>
          <p:cNvPr id="9" name="Háromszög 8">
            <a:extLst>
              <a:ext uri="{FF2B5EF4-FFF2-40B4-BE49-F238E27FC236}">
                <a16:creationId xmlns:a16="http://schemas.microsoft.com/office/drawing/2014/main" id="{2A5539A5-DF60-4B98-A2C4-232ADC4684D5}"/>
              </a:ext>
            </a:extLst>
          </p:cNvPr>
          <p:cNvSpPr/>
          <p:nvPr/>
        </p:nvSpPr>
        <p:spPr>
          <a:xfrm rot="5400000">
            <a:off x="177937" y="3064886"/>
            <a:ext cx="526914" cy="456958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F44EF968-B2F3-4B81-8D9D-1B9D84BFF318}"/>
              </a:ext>
            </a:extLst>
          </p:cNvPr>
          <p:cNvSpPr txBox="1"/>
          <p:nvPr/>
        </p:nvSpPr>
        <p:spPr>
          <a:xfrm>
            <a:off x="6842309" y="1308206"/>
            <a:ext cx="51367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  <a:latin typeface="Arial Black" panose="020B0A04020102020204" pitchFamily="34" charset="0"/>
              </a:rPr>
              <a:t>Játékos megoldás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  <a:latin typeface="Arial Black" panose="020B0A04020102020204" pitchFamily="34" charset="0"/>
              </a:rPr>
              <a:t>Mentoraink ajánlása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hu-H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Monopoly</a:t>
            </a:r>
            <a:endParaRPr lang="hu-H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hu-H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91268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EA94F9-4957-42DA-A425-4D09EA01C3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7667230-C701-4AED-8AE9-7E0574D915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5979587-FE0D-4CCA-B52F-A8C6568E9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37599" y="-2765145"/>
            <a:ext cx="8916801" cy="12734365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FA215005-8B7E-4698-8440-B71F1104CD47}"/>
              </a:ext>
            </a:extLst>
          </p:cNvPr>
          <p:cNvSpPr txBox="1"/>
          <p:nvPr/>
        </p:nvSpPr>
        <p:spPr>
          <a:xfrm>
            <a:off x="2229968" y="-1620312"/>
            <a:ext cx="7732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000" dirty="0">
                <a:solidFill>
                  <a:schemeClr val="bg1"/>
                </a:solidFill>
                <a:latin typeface="Arial Black" panose="020B0A04020102020204" pitchFamily="34" charset="0"/>
              </a:rPr>
              <a:t>CSOKOPOLY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1D9A2CF-6FD9-4D3A-ACC5-BBDFB7BFE272}"/>
              </a:ext>
            </a:extLst>
          </p:cNvPr>
          <p:cNvSpPr txBox="1"/>
          <p:nvPr/>
        </p:nvSpPr>
        <p:spPr>
          <a:xfrm>
            <a:off x="2424951" y="7986946"/>
            <a:ext cx="73420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chemeClr val="bg1"/>
                </a:solidFill>
                <a:latin typeface="Arial Black" panose="020B0A04020102020204" pitchFamily="34" charset="0"/>
              </a:rPr>
              <a:t>Az Árkádia-per társasjátékos feldolgozása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A2A85B9C-6B4B-4C45-B97A-A2A655CC1206}"/>
              </a:ext>
            </a:extLst>
          </p:cNvPr>
          <p:cNvSpPr txBox="1"/>
          <p:nvPr/>
        </p:nvSpPr>
        <p:spPr>
          <a:xfrm>
            <a:off x="2028267" y="8060438"/>
            <a:ext cx="10058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dirty="0">
                <a:solidFill>
                  <a:schemeClr val="bg1"/>
                </a:solidFill>
                <a:latin typeface="Arial Black" panose="020B0A04020102020204" pitchFamily="34" charset="0"/>
              </a:rPr>
              <a:t>Készítette: 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Csikai Anna Lilla 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Jónás Léna 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Mező Anna Zsófia 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Szakács Tamara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Medgyessy Ferenc Gimnázium, Művészeti Szakgimnázium és Technikum</a:t>
            </a:r>
            <a:endParaRPr lang="hu-H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17645D96-3335-43E1-9CA7-513BA6DAF15B}"/>
              </a:ext>
            </a:extLst>
          </p:cNvPr>
          <p:cNvSpPr txBox="1"/>
          <p:nvPr/>
        </p:nvSpPr>
        <p:spPr>
          <a:xfrm>
            <a:off x="130113" y="1122363"/>
            <a:ext cx="4948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Bemutatkozás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09CC599E-6F57-4C48-87AF-7FFCB6CF6220}"/>
              </a:ext>
            </a:extLst>
          </p:cNvPr>
          <p:cNvSpPr txBox="1"/>
          <p:nvPr/>
        </p:nvSpPr>
        <p:spPr>
          <a:xfrm>
            <a:off x="212915" y="2045794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Mi inspirált?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4FAD741C-2135-43DD-9359-35B813597CFE}"/>
              </a:ext>
            </a:extLst>
          </p:cNvPr>
          <p:cNvSpPr txBox="1"/>
          <p:nvPr/>
        </p:nvSpPr>
        <p:spPr>
          <a:xfrm>
            <a:off x="116657" y="7718507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Mit tanultunk?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6FE5B2CF-3C61-47EF-9889-1E805B610697}"/>
              </a:ext>
            </a:extLst>
          </p:cNvPr>
          <p:cNvSpPr txBox="1"/>
          <p:nvPr/>
        </p:nvSpPr>
        <p:spPr>
          <a:xfrm>
            <a:off x="116657" y="6789830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Speciális mezők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9A601757-0B5A-42EF-9266-936F2A5F5F5D}"/>
              </a:ext>
            </a:extLst>
          </p:cNvPr>
          <p:cNvSpPr txBox="1"/>
          <p:nvPr/>
        </p:nvSpPr>
        <p:spPr>
          <a:xfrm>
            <a:off x="130113" y="4858878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>
                <a:solidFill>
                  <a:prstClr val="white">
                    <a:lumMod val="50000"/>
                  </a:prstClr>
                </a:solidFill>
                <a:latin typeface="Arial Black" panose="020B0A04020102020204" pitchFamily="34" charset="0"/>
              </a:rPr>
              <a:t>Játéktábla</a:t>
            </a: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7A999D31-45F5-4EEE-89EE-90889B2C6DF3}"/>
              </a:ext>
            </a:extLst>
          </p:cNvPr>
          <p:cNvSpPr txBox="1"/>
          <p:nvPr/>
        </p:nvSpPr>
        <p:spPr>
          <a:xfrm>
            <a:off x="130113" y="3885195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>
                <a:solidFill>
                  <a:prstClr val="white">
                    <a:lumMod val="50000"/>
                  </a:prstClr>
                </a:solidFill>
                <a:latin typeface="Arial Black" panose="020B0A04020102020204" pitchFamily="34" charset="0"/>
              </a:rPr>
              <a:t>Hogyan készült?</a:t>
            </a: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56323CB1-E08C-450C-8089-8FE160A49FAF}"/>
              </a:ext>
            </a:extLst>
          </p:cNvPr>
          <p:cNvSpPr txBox="1"/>
          <p:nvPr/>
        </p:nvSpPr>
        <p:spPr>
          <a:xfrm>
            <a:off x="658541" y="2996249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>
                <a:solidFill>
                  <a:schemeClr val="bg1"/>
                </a:solidFill>
                <a:latin typeface="Arial Black" panose="020B0A04020102020204" pitchFamily="34" charset="0"/>
              </a:rPr>
              <a:t>Ötletünk célja</a:t>
            </a: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D965F9D3-07DE-4BDE-9BC7-F4285055FF88}"/>
              </a:ext>
            </a:extLst>
          </p:cNvPr>
          <p:cNvSpPr txBox="1"/>
          <p:nvPr/>
        </p:nvSpPr>
        <p:spPr>
          <a:xfrm>
            <a:off x="116657" y="5844700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>
                <a:solidFill>
                  <a:prstClr val="white">
                    <a:lumMod val="50000"/>
                  </a:prstClr>
                </a:solidFill>
                <a:latin typeface="Arial Black" panose="020B0A04020102020204" pitchFamily="34" charset="0"/>
              </a:rPr>
              <a:t>J</a:t>
            </a:r>
            <a:r>
              <a:rPr kumimoji="0" lang="hu-HU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átékszabály</a:t>
            </a: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" name="Háromszög 8">
            <a:extLst>
              <a:ext uri="{FF2B5EF4-FFF2-40B4-BE49-F238E27FC236}">
                <a16:creationId xmlns:a16="http://schemas.microsoft.com/office/drawing/2014/main" id="{2A5539A5-DF60-4B98-A2C4-232ADC4684D5}"/>
              </a:ext>
            </a:extLst>
          </p:cNvPr>
          <p:cNvSpPr/>
          <p:nvPr/>
        </p:nvSpPr>
        <p:spPr>
          <a:xfrm rot="5400000">
            <a:off x="177937" y="3064886"/>
            <a:ext cx="526914" cy="456958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F44EF968-B2F3-4B81-8D9D-1B9D84BFF318}"/>
              </a:ext>
            </a:extLst>
          </p:cNvPr>
          <p:cNvSpPr txBox="1"/>
          <p:nvPr/>
        </p:nvSpPr>
        <p:spPr>
          <a:xfrm>
            <a:off x="6826269" y="594228"/>
            <a:ext cx="510894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  <a:latin typeface="Arial Black" panose="020B0A04020102020204" pitchFamily="34" charset="0"/>
              </a:rPr>
              <a:t>Az Árkádia-per játékos feldolgozása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  <a:latin typeface="Arial Black" panose="020B0A04020102020204" pitchFamily="34" charset="0"/>
              </a:rPr>
              <a:t>Könnyebbé és érdekesebbé tenni a tanulást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  <a:latin typeface="Arial Black" panose="020B0A04020102020204" pitchFamily="34" charset="0"/>
              </a:rPr>
              <a:t>Kreatív módon bemutatni az irodalmi vitát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69554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EA94F9-4957-42DA-A425-4D09EA01C3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7667230-C701-4AED-8AE9-7E0574D915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5979587-FE0D-4CCA-B52F-A8C6568E9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37599" y="-2765145"/>
            <a:ext cx="8916801" cy="12734365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FA215005-8B7E-4698-8440-B71F1104CD47}"/>
              </a:ext>
            </a:extLst>
          </p:cNvPr>
          <p:cNvSpPr txBox="1"/>
          <p:nvPr/>
        </p:nvSpPr>
        <p:spPr>
          <a:xfrm>
            <a:off x="2229968" y="-1620312"/>
            <a:ext cx="7732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000" dirty="0">
                <a:solidFill>
                  <a:schemeClr val="bg1"/>
                </a:solidFill>
                <a:latin typeface="Arial Black" panose="020B0A04020102020204" pitchFamily="34" charset="0"/>
              </a:rPr>
              <a:t>CSOKOPOLY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1D9A2CF-6FD9-4D3A-ACC5-BBDFB7BFE272}"/>
              </a:ext>
            </a:extLst>
          </p:cNvPr>
          <p:cNvSpPr txBox="1"/>
          <p:nvPr/>
        </p:nvSpPr>
        <p:spPr>
          <a:xfrm>
            <a:off x="2424951" y="7986946"/>
            <a:ext cx="73420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chemeClr val="bg1"/>
                </a:solidFill>
                <a:latin typeface="Arial Black" panose="020B0A04020102020204" pitchFamily="34" charset="0"/>
              </a:rPr>
              <a:t>Az Árkádia-per társasjátékos feldolgozása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A2A85B9C-6B4B-4C45-B97A-A2A655CC1206}"/>
              </a:ext>
            </a:extLst>
          </p:cNvPr>
          <p:cNvSpPr txBox="1"/>
          <p:nvPr/>
        </p:nvSpPr>
        <p:spPr>
          <a:xfrm>
            <a:off x="2028267" y="8060438"/>
            <a:ext cx="10058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dirty="0">
                <a:solidFill>
                  <a:schemeClr val="bg1"/>
                </a:solidFill>
                <a:latin typeface="Arial Black" panose="020B0A04020102020204" pitchFamily="34" charset="0"/>
              </a:rPr>
              <a:t>Készítette: 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Csikai Anna Lilla 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Jónás Léna 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Mező Anna Zsófia 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Szakács Tamara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Medgyessy Ferenc Gimnázium, Művészeti Szakgimnázium és Technikum</a:t>
            </a:r>
            <a:endParaRPr lang="hu-H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17645D96-3335-43E1-9CA7-513BA6DAF15B}"/>
              </a:ext>
            </a:extLst>
          </p:cNvPr>
          <p:cNvSpPr txBox="1"/>
          <p:nvPr/>
        </p:nvSpPr>
        <p:spPr>
          <a:xfrm>
            <a:off x="108637" y="167621"/>
            <a:ext cx="4948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Bemutatkozás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09CC599E-6F57-4C48-87AF-7FFCB6CF6220}"/>
              </a:ext>
            </a:extLst>
          </p:cNvPr>
          <p:cNvSpPr txBox="1"/>
          <p:nvPr/>
        </p:nvSpPr>
        <p:spPr>
          <a:xfrm>
            <a:off x="108637" y="1156343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Mi inspirált?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4FAD741C-2135-43DD-9359-35B813597CFE}"/>
              </a:ext>
            </a:extLst>
          </p:cNvPr>
          <p:cNvSpPr txBox="1"/>
          <p:nvPr/>
        </p:nvSpPr>
        <p:spPr>
          <a:xfrm>
            <a:off x="95181" y="6763765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Mit tanultunk?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6FE5B2CF-3C61-47EF-9889-1E805B610697}"/>
              </a:ext>
            </a:extLst>
          </p:cNvPr>
          <p:cNvSpPr txBox="1"/>
          <p:nvPr/>
        </p:nvSpPr>
        <p:spPr>
          <a:xfrm>
            <a:off x="95181" y="5835088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Speciális mezők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9A601757-0B5A-42EF-9266-936F2A5F5F5D}"/>
              </a:ext>
            </a:extLst>
          </p:cNvPr>
          <p:cNvSpPr txBox="1"/>
          <p:nvPr/>
        </p:nvSpPr>
        <p:spPr>
          <a:xfrm>
            <a:off x="108637" y="3904136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>
                <a:solidFill>
                  <a:prstClr val="white">
                    <a:lumMod val="50000"/>
                  </a:prstClr>
                </a:solidFill>
                <a:latin typeface="Arial Black" panose="020B0A04020102020204" pitchFamily="34" charset="0"/>
              </a:rPr>
              <a:t>Játéktábla</a:t>
            </a: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7A999D31-45F5-4EEE-89EE-90889B2C6DF3}"/>
              </a:ext>
            </a:extLst>
          </p:cNvPr>
          <p:cNvSpPr txBox="1"/>
          <p:nvPr/>
        </p:nvSpPr>
        <p:spPr>
          <a:xfrm>
            <a:off x="630597" y="2889474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>
                <a:solidFill>
                  <a:schemeClr val="bg1"/>
                </a:solidFill>
                <a:latin typeface="Arial Black" panose="020B0A04020102020204" pitchFamily="34" charset="0"/>
              </a:rPr>
              <a:t>Hogyan készült?</a:t>
            </a: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56323CB1-E08C-450C-8089-8FE160A49FAF}"/>
              </a:ext>
            </a:extLst>
          </p:cNvPr>
          <p:cNvSpPr txBox="1"/>
          <p:nvPr/>
        </p:nvSpPr>
        <p:spPr>
          <a:xfrm>
            <a:off x="108637" y="2044086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Ötletünk célja</a:t>
            </a: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D965F9D3-07DE-4BDE-9BC7-F4285055FF88}"/>
              </a:ext>
            </a:extLst>
          </p:cNvPr>
          <p:cNvSpPr txBox="1"/>
          <p:nvPr/>
        </p:nvSpPr>
        <p:spPr>
          <a:xfrm>
            <a:off x="95181" y="4889958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>
                <a:solidFill>
                  <a:prstClr val="white">
                    <a:lumMod val="50000"/>
                  </a:prstClr>
                </a:solidFill>
                <a:latin typeface="Arial Black" panose="020B0A04020102020204" pitchFamily="34" charset="0"/>
              </a:rPr>
              <a:t>J</a:t>
            </a:r>
            <a:r>
              <a:rPr kumimoji="0" lang="hu-HU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átékszabály</a:t>
            </a: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" name="Háromszög 8">
            <a:extLst>
              <a:ext uri="{FF2B5EF4-FFF2-40B4-BE49-F238E27FC236}">
                <a16:creationId xmlns:a16="http://schemas.microsoft.com/office/drawing/2014/main" id="{2A5539A5-DF60-4B98-A2C4-232ADC4684D5}"/>
              </a:ext>
            </a:extLst>
          </p:cNvPr>
          <p:cNvSpPr/>
          <p:nvPr/>
        </p:nvSpPr>
        <p:spPr>
          <a:xfrm rot="5400000">
            <a:off x="177937" y="3064886"/>
            <a:ext cx="526914" cy="456958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F44EF968-B2F3-4B81-8D9D-1B9D84BFF318}"/>
              </a:ext>
            </a:extLst>
          </p:cNvPr>
          <p:cNvSpPr txBox="1"/>
          <p:nvPr/>
        </p:nvSpPr>
        <p:spPr>
          <a:xfrm>
            <a:off x="6870140" y="643023"/>
            <a:ext cx="510894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  <a:latin typeface="Arial Black" panose="020B0A04020102020204" pitchFamily="34" charset="0"/>
              </a:rPr>
              <a:t>Kutatás az Árkádia-perről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  <a:latin typeface="Arial Black" panose="020B0A04020102020204" pitchFamily="34" charset="0"/>
              </a:rPr>
              <a:t>Kérdések megírása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  <a:latin typeface="Arial Black" panose="020B0A04020102020204" pitchFamily="34" charset="0"/>
              </a:rPr>
              <a:t>Játékszabályok kitalálása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  <a:latin typeface="Arial Black" panose="020B0A04020102020204" pitchFamily="34" charset="0"/>
              </a:rPr>
              <a:t>A tábla megtervezése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  <a:latin typeface="Arial Black" panose="020B0A04020102020204" pitchFamily="34" charset="0"/>
              </a:rPr>
              <a:t>Rajzolás és színezés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  <a:latin typeface="Arial Black" panose="020B0A04020102020204" pitchFamily="34" charset="0"/>
              </a:rPr>
              <a:t>Tesztjáték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904636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EA94F9-4957-42DA-A425-4D09EA01C3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7667230-C701-4AED-8AE9-7E0574D915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5979587-FE0D-4CCA-B52F-A8C6568E9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37599" y="-2765145"/>
            <a:ext cx="8916801" cy="12734365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FA215005-8B7E-4698-8440-B71F1104CD47}"/>
              </a:ext>
            </a:extLst>
          </p:cNvPr>
          <p:cNvSpPr txBox="1"/>
          <p:nvPr/>
        </p:nvSpPr>
        <p:spPr>
          <a:xfrm>
            <a:off x="2229968" y="-1620312"/>
            <a:ext cx="7732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000" dirty="0">
                <a:solidFill>
                  <a:schemeClr val="bg1"/>
                </a:solidFill>
                <a:latin typeface="Arial Black" panose="020B0A04020102020204" pitchFamily="34" charset="0"/>
              </a:rPr>
              <a:t>CSOKOPOLY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1D9A2CF-6FD9-4D3A-ACC5-BBDFB7BFE272}"/>
              </a:ext>
            </a:extLst>
          </p:cNvPr>
          <p:cNvSpPr txBox="1"/>
          <p:nvPr/>
        </p:nvSpPr>
        <p:spPr>
          <a:xfrm>
            <a:off x="2424951" y="7986946"/>
            <a:ext cx="73420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chemeClr val="bg1"/>
                </a:solidFill>
                <a:latin typeface="Arial Black" panose="020B0A04020102020204" pitchFamily="34" charset="0"/>
              </a:rPr>
              <a:t>Az Árkádia-per társasjátékos feldolgozása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A2A85B9C-6B4B-4C45-B97A-A2A655CC1206}"/>
              </a:ext>
            </a:extLst>
          </p:cNvPr>
          <p:cNvSpPr txBox="1"/>
          <p:nvPr/>
        </p:nvSpPr>
        <p:spPr>
          <a:xfrm>
            <a:off x="2028267" y="8060438"/>
            <a:ext cx="10058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dirty="0">
                <a:solidFill>
                  <a:schemeClr val="bg1"/>
                </a:solidFill>
                <a:latin typeface="Arial Black" panose="020B0A04020102020204" pitchFamily="34" charset="0"/>
              </a:rPr>
              <a:t>Készítette: 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Csikai Anna Lilla 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Jónás Léna 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Mező Anna Zsófia 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Szakács Tamara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Medgyessy Ferenc Gimnázium, Művészeti Szakgimnázium és Technikum</a:t>
            </a:r>
            <a:endParaRPr lang="hu-H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17645D96-3335-43E1-9CA7-513BA6DAF15B}"/>
              </a:ext>
            </a:extLst>
          </p:cNvPr>
          <p:cNvSpPr txBox="1"/>
          <p:nvPr/>
        </p:nvSpPr>
        <p:spPr>
          <a:xfrm>
            <a:off x="67670" y="-856364"/>
            <a:ext cx="4948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Bemutatkozás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09CC599E-6F57-4C48-87AF-7FFCB6CF6220}"/>
              </a:ext>
            </a:extLst>
          </p:cNvPr>
          <p:cNvSpPr txBox="1"/>
          <p:nvPr/>
        </p:nvSpPr>
        <p:spPr>
          <a:xfrm>
            <a:off x="67670" y="132358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Mi inspirált?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4FAD741C-2135-43DD-9359-35B813597CFE}"/>
              </a:ext>
            </a:extLst>
          </p:cNvPr>
          <p:cNvSpPr txBox="1"/>
          <p:nvPr/>
        </p:nvSpPr>
        <p:spPr>
          <a:xfrm>
            <a:off x="54214" y="5739780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Mit tanultunk?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6FE5B2CF-3C61-47EF-9889-1E805B610697}"/>
              </a:ext>
            </a:extLst>
          </p:cNvPr>
          <p:cNvSpPr txBox="1"/>
          <p:nvPr/>
        </p:nvSpPr>
        <p:spPr>
          <a:xfrm>
            <a:off x="54214" y="4811103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Speciális mezők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9A601757-0B5A-42EF-9266-936F2A5F5F5D}"/>
              </a:ext>
            </a:extLst>
          </p:cNvPr>
          <p:cNvSpPr txBox="1"/>
          <p:nvPr/>
        </p:nvSpPr>
        <p:spPr>
          <a:xfrm>
            <a:off x="652841" y="2854546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>
                <a:solidFill>
                  <a:schemeClr val="bg1"/>
                </a:solidFill>
                <a:latin typeface="Arial Black" panose="020B0A04020102020204" pitchFamily="34" charset="0"/>
              </a:rPr>
              <a:t>Játéktábla</a:t>
            </a: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7A999D31-45F5-4EEE-89EE-90889B2C6DF3}"/>
              </a:ext>
            </a:extLst>
          </p:cNvPr>
          <p:cNvSpPr txBox="1"/>
          <p:nvPr/>
        </p:nvSpPr>
        <p:spPr>
          <a:xfrm>
            <a:off x="99264" y="1893436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Hogyan készült?</a:t>
            </a: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56323CB1-E08C-450C-8089-8FE160A49FAF}"/>
              </a:ext>
            </a:extLst>
          </p:cNvPr>
          <p:cNvSpPr txBox="1"/>
          <p:nvPr/>
        </p:nvSpPr>
        <p:spPr>
          <a:xfrm>
            <a:off x="67670" y="1020101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Ötletünk célja</a:t>
            </a: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D965F9D3-07DE-4BDE-9BC7-F4285055FF88}"/>
              </a:ext>
            </a:extLst>
          </p:cNvPr>
          <p:cNvSpPr txBox="1"/>
          <p:nvPr/>
        </p:nvSpPr>
        <p:spPr>
          <a:xfrm>
            <a:off x="54214" y="3865973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>
                <a:solidFill>
                  <a:prstClr val="white">
                    <a:lumMod val="50000"/>
                  </a:prstClr>
                </a:solidFill>
                <a:latin typeface="Arial Black" panose="020B0A04020102020204" pitchFamily="34" charset="0"/>
              </a:rPr>
              <a:t>J</a:t>
            </a:r>
            <a:r>
              <a:rPr kumimoji="0" lang="hu-HU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átékszabály</a:t>
            </a: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" name="Háromszög 8">
            <a:extLst>
              <a:ext uri="{FF2B5EF4-FFF2-40B4-BE49-F238E27FC236}">
                <a16:creationId xmlns:a16="http://schemas.microsoft.com/office/drawing/2014/main" id="{2A5539A5-DF60-4B98-A2C4-232ADC4684D5}"/>
              </a:ext>
            </a:extLst>
          </p:cNvPr>
          <p:cNvSpPr/>
          <p:nvPr/>
        </p:nvSpPr>
        <p:spPr>
          <a:xfrm rot="5400000">
            <a:off x="177937" y="3064886"/>
            <a:ext cx="526914" cy="456958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F44EF968-B2F3-4B81-8D9D-1B9D84BFF318}"/>
              </a:ext>
            </a:extLst>
          </p:cNvPr>
          <p:cNvSpPr txBox="1"/>
          <p:nvPr/>
        </p:nvSpPr>
        <p:spPr>
          <a:xfrm>
            <a:off x="6671114" y="1168370"/>
            <a:ext cx="5390169" cy="3903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  <a:latin typeface="Arial Black" panose="020B0A04020102020204" pitchFamily="34" charset="0"/>
              </a:rPr>
              <a:t>START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  <a:latin typeface="Arial Black" panose="020B0A04020102020204" pitchFamily="34" charset="0"/>
              </a:rPr>
              <a:t>Speciális mezők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  <a:latin typeface="Arial Black" panose="020B0A04020102020204" pitchFamily="34" charset="0"/>
              </a:rPr>
              <a:t>Kártyák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  <a:latin typeface="Arial Black" panose="020B0A04020102020204" pitchFamily="34" charset="0"/>
              </a:rPr>
              <a:t>Passz-kártya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  <a:latin typeface="Arial Black" panose="020B0A04020102020204" pitchFamily="34" charset="0"/>
              </a:rPr>
              <a:t>Segítő/hátráltató mezők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  <a:latin typeface="Arial Black" panose="020B0A04020102020204" pitchFamily="34" charset="0"/>
              </a:rPr>
              <a:t>CÉL</a:t>
            </a:r>
          </a:p>
        </p:txBody>
      </p:sp>
    </p:spTree>
    <p:extLst>
      <p:ext uri="{BB962C8B-B14F-4D97-AF65-F5344CB8AC3E}">
        <p14:creationId xmlns:p14="http://schemas.microsoft.com/office/powerpoint/2010/main" val="1103739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EA94F9-4957-42DA-A425-4D09EA01C3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7667230-C701-4AED-8AE9-7E0574D915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5979587-FE0D-4CCA-B52F-A8C6568E9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37599" y="-2765145"/>
            <a:ext cx="8916801" cy="12734365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FA215005-8B7E-4698-8440-B71F1104CD47}"/>
              </a:ext>
            </a:extLst>
          </p:cNvPr>
          <p:cNvSpPr txBox="1"/>
          <p:nvPr/>
        </p:nvSpPr>
        <p:spPr>
          <a:xfrm>
            <a:off x="2229968" y="-1620312"/>
            <a:ext cx="7732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000" dirty="0">
                <a:solidFill>
                  <a:schemeClr val="bg1"/>
                </a:solidFill>
                <a:latin typeface="Arial Black" panose="020B0A04020102020204" pitchFamily="34" charset="0"/>
              </a:rPr>
              <a:t>CSOKOPOLY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1D9A2CF-6FD9-4D3A-ACC5-BBDFB7BFE272}"/>
              </a:ext>
            </a:extLst>
          </p:cNvPr>
          <p:cNvSpPr txBox="1"/>
          <p:nvPr/>
        </p:nvSpPr>
        <p:spPr>
          <a:xfrm>
            <a:off x="2424951" y="7986946"/>
            <a:ext cx="73420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chemeClr val="bg1"/>
                </a:solidFill>
                <a:latin typeface="Arial Black" panose="020B0A04020102020204" pitchFamily="34" charset="0"/>
              </a:rPr>
              <a:t>Az Árkádia-per társasjátékos feldolgozása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A2A85B9C-6B4B-4C45-B97A-A2A655CC1206}"/>
              </a:ext>
            </a:extLst>
          </p:cNvPr>
          <p:cNvSpPr txBox="1"/>
          <p:nvPr/>
        </p:nvSpPr>
        <p:spPr>
          <a:xfrm>
            <a:off x="2028267" y="8060438"/>
            <a:ext cx="10058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dirty="0">
                <a:solidFill>
                  <a:schemeClr val="bg1"/>
                </a:solidFill>
                <a:latin typeface="Arial Black" panose="020B0A04020102020204" pitchFamily="34" charset="0"/>
              </a:rPr>
              <a:t>Készítette: 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Csikai Anna Lilla 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Jónás Léna 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Mező Anna Zsófia 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Szakács Tamara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Arial Black" panose="020B0A04020102020204" pitchFamily="34" charset="0"/>
              </a:rPr>
              <a:t>Medgyessy Ferenc Gimnázium, Művészeti Szakgimnázium és Technikum</a:t>
            </a:r>
            <a:endParaRPr lang="hu-H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17645D96-3335-43E1-9CA7-513BA6DAF15B}"/>
              </a:ext>
            </a:extLst>
          </p:cNvPr>
          <p:cNvSpPr txBox="1"/>
          <p:nvPr/>
        </p:nvSpPr>
        <p:spPr>
          <a:xfrm>
            <a:off x="226371" y="-1860090"/>
            <a:ext cx="4948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Bemutatkozás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09CC599E-6F57-4C48-87AF-7FFCB6CF6220}"/>
              </a:ext>
            </a:extLst>
          </p:cNvPr>
          <p:cNvSpPr txBox="1"/>
          <p:nvPr/>
        </p:nvSpPr>
        <p:spPr>
          <a:xfrm>
            <a:off x="226371" y="-871368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Mi inspirált?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4FAD741C-2135-43DD-9359-35B813597CFE}"/>
              </a:ext>
            </a:extLst>
          </p:cNvPr>
          <p:cNvSpPr txBox="1"/>
          <p:nvPr/>
        </p:nvSpPr>
        <p:spPr>
          <a:xfrm>
            <a:off x="212915" y="4736054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Mit tanultunk?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6FE5B2CF-3C61-47EF-9889-1E805B610697}"/>
              </a:ext>
            </a:extLst>
          </p:cNvPr>
          <p:cNvSpPr txBox="1"/>
          <p:nvPr/>
        </p:nvSpPr>
        <p:spPr>
          <a:xfrm>
            <a:off x="212915" y="3807377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Speciális mezők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9A601757-0B5A-42EF-9266-936F2A5F5F5D}"/>
              </a:ext>
            </a:extLst>
          </p:cNvPr>
          <p:cNvSpPr txBox="1"/>
          <p:nvPr/>
        </p:nvSpPr>
        <p:spPr>
          <a:xfrm>
            <a:off x="311727" y="1889660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Játéktábla</a:t>
            </a: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7A999D31-45F5-4EEE-89EE-90889B2C6DF3}"/>
              </a:ext>
            </a:extLst>
          </p:cNvPr>
          <p:cNvSpPr txBox="1"/>
          <p:nvPr/>
        </p:nvSpPr>
        <p:spPr>
          <a:xfrm>
            <a:off x="257965" y="889710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Hogyan készült?</a:t>
            </a: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56323CB1-E08C-450C-8089-8FE160A49FAF}"/>
              </a:ext>
            </a:extLst>
          </p:cNvPr>
          <p:cNvSpPr txBox="1"/>
          <p:nvPr/>
        </p:nvSpPr>
        <p:spPr>
          <a:xfrm>
            <a:off x="226371" y="16375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Ötletünk célja</a:t>
            </a: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D965F9D3-07DE-4BDE-9BC7-F4285055FF88}"/>
              </a:ext>
            </a:extLst>
          </p:cNvPr>
          <p:cNvSpPr txBox="1"/>
          <p:nvPr/>
        </p:nvSpPr>
        <p:spPr>
          <a:xfrm>
            <a:off x="675868" y="2873710"/>
            <a:ext cx="672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>
                <a:solidFill>
                  <a:schemeClr val="bg1"/>
                </a:solidFill>
                <a:latin typeface="Arial Black" panose="020B0A04020102020204" pitchFamily="34" charset="0"/>
              </a:rPr>
              <a:t>J</a:t>
            </a:r>
            <a:r>
              <a:rPr kumimoji="0" lang="hu-HU" sz="4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átékszabály</a:t>
            </a: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" name="Háromszög 8">
            <a:extLst>
              <a:ext uri="{FF2B5EF4-FFF2-40B4-BE49-F238E27FC236}">
                <a16:creationId xmlns:a16="http://schemas.microsoft.com/office/drawing/2014/main" id="{2A5539A5-DF60-4B98-A2C4-232ADC4684D5}"/>
              </a:ext>
            </a:extLst>
          </p:cNvPr>
          <p:cNvSpPr/>
          <p:nvPr/>
        </p:nvSpPr>
        <p:spPr>
          <a:xfrm rot="5400000">
            <a:off x="177937" y="3064886"/>
            <a:ext cx="526914" cy="456958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F44EF968-B2F3-4B81-8D9D-1B9D84BFF318}"/>
              </a:ext>
            </a:extLst>
          </p:cNvPr>
          <p:cNvSpPr txBox="1"/>
          <p:nvPr/>
        </p:nvSpPr>
        <p:spPr>
          <a:xfrm>
            <a:off x="6671114" y="1168370"/>
            <a:ext cx="5390169" cy="671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257F520D-D2F9-4684-BC6D-BFA470B37D2C}"/>
              </a:ext>
            </a:extLst>
          </p:cNvPr>
          <p:cNvSpPr txBox="1"/>
          <p:nvPr/>
        </p:nvSpPr>
        <p:spPr>
          <a:xfrm>
            <a:off x="6361755" y="318340"/>
            <a:ext cx="5335373" cy="6128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  <a:latin typeface="Arial Black" panose="020B0A04020102020204" pitchFamily="34" charset="0"/>
              </a:rPr>
              <a:t>Dobókocka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  <a:latin typeface="Arial Black" panose="020B0A04020102020204" pitchFamily="34" charset="0"/>
              </a:rPr>
              <a:t>Kérdéskártya (ABCD/Igaz-Hamis)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  <a:latin typeface="Arial Black" panose="020B0A04020102020204" pitchFamily="34" charset="0"/>
              </a:rPr>
              <a:t>Nehézségi szintek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  <a:latin typeface="Arial Black" panose="020B0A04020102020204" pitchFamily="34" charset="0"/>
              </a:rPr>
              <a:t>Rossz válasz: kimaradás egy körből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  <a:latin typeface="Arial Black" panose="020B0A04020102020204" pitchFamily="34" charset="0"/>
              </a:rPr>
              <a:t>Helyes válasz: folytatódik a játék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  <a:latin typeface="Arial Black" panose="020B0A04020102020204" pitchFamily="34" charset="0"/>
              </a:rPr>
              <a:t>Passz-kártya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  <a:latin typeface="Arial Black" panose="020B0A04020102020204" pitchFamily="34" charset="0"/>
              </a:rPr>
              <a:t>Nyertes: aki leghamarabb ér a célba</a:t>
            </a:r>
          </a:p>
        </p:txBody>
      </p:sp>
    </p:spTree>
    <p:extLst>
      <p:ext uri="{BB962C8B-B14F-4D97-AF65-F5344CB8AC3E}">
        <p14:creationId xmlns:p14="http://schemas.microsoft.com/office/powerpoint/2010/main" val="38312594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903</Words>
  <Application>Microsoft Office PowerPoint</Application>
  <PresentationFormat>Szélesvásznú</PresentationFormat>
  <Paragraphs>303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Tamara Szakács</dc:creator>
  <cp:lastModifiedBy>Boglárka Dr. Illés-Csikai</cp:lastModifiedBy>
  <cp:revision>24</cp:revision>
  <dcterms:created xsi:type="dcterms:W3CDTF">2026-05-17T20:02:07Z</dcterms:created>
  <dcterms:modified xsi:type="dcterms:W3CDTF">2026-05-19T15:43:20Z</dcterms:modified>
</cp:coreProperties>
</file>